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1" r:id="rId5"/>
    <p:sldId id="277" r:id="rId6"/>
    <p:sldId id="263" r:id="rId7"/>
    <p:sldId id="279" r:id="rId8"/>
    <p:sldId id="281" r:id="rId9"/>
    <p:sldId id="283" r:id="rId10"/>
    <p:sldId id="285" r:id="rId11"/>
    <p:sldId id="287" r:id="rId12"/>
    <p:sldId id="289" r:id="rId13"/>
    <p:sldId id="291" r:id="rId14"/>
    <p:sldId id="293" r:id="rId15"/>
    <p:sldId id="295" r:id="rId16"/>
    <p:sldId id="297" r:id="rId17"/>
    <p:sldId id="274" r:id="rId18"/>
    <p:sldId id="298"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4818244-EB02-4179-BF3F-72C80F05A70D}" type="datetimeFigureOut">
              <a:rPr lang="ru-RU" smtClean="0"/>
              <a:t>24.04.2024</a:t>
            </a:fld>
            <a:endParaRPr lang="ru-RU"/>
          </a:p>
        </p:txBody>
      </p:sp>
      <p:sp>
        <p:nvSpPr>
          <p:cNvPr id="5" name="Footer Placeholder 4"/>
          <p:cNvSpPr>
            <a:spLocks noGrp="1"/>
          </p:cNvSpPr>
          <p:nvPr>
            <p:ph type="ftr" sz="quarter" idx="11"/>
          </p:nvPr>
        </p:nvSpPr>
        <p:spPr>
          <a:xfrm>
            <a:off x="3962399" y="5870575"/>
            <a:ext cx="4893958" cy="377825"/>
          </a:xfrm>
        </p:spPr>
        <p:txBody>
          <a:bodyPr/>
          <a:lstStyle/>
          <a:p>
            <a:endParaRPr lang="ru-RU"/>
          </a:p>
        </p:txBody>
      </p:sp>
      <p:sp>
        <p:nvSpPr>
          <p:cNvPr id="6" name="Slide Number Placeholder 5"/>
          <p:cNvSpPr>
            <a:spLocks noGrp="1"/>
          </p:cNvSpPr>
          <p:nvPr>
            <p:ph type="sldNum" sz="quarter" idx="12"/>
          </p:nvPr>
        </p:nvSpPr>
        <p:spPr>
          <a:xfrm>
            <a:off x="10608958" y="5870575"/>
            <a:ext cx="551167" cy="377825"/>
          </a:xfrm>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26276970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4818244-EB02-4179-BF3F-72C80F05A70D}" type="datetimeFigureOut">
              <a:rPr lang="ru-RU" smtClean="0"/>
              <a:t>24.04.2024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3888543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4818244-EB02-4179-BF3F-72C80F05A70D}"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322546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4818244-EB02-4179-BF3F-72C80F05A70D}"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1641549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4818244-EB02-4179-BF3F-72C80F05A70D}"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431982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4818244-EB02-4179-BF3F-72C80F05A70D}"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3637019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4818244-EB02-4179-BF3F-72C80F05A70D}"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1928233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4818244-EB02-4179-BF3F-72C80F05A70D}"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D83F65-E598-421C-9E0F-70ADD34FAF6E}" type="slidenum">
              <a:rPr lang="ru-RU" smtClean="0"/>
              <a:t>‹#›</a:t>
            </a:fld>
            <a:endParaRPr lang="ru-RU"/>
          </a:p>
        </p:txBody>
      </p:sp>
      <p:sp>
        <p:nvSpPr>
          <p:cNvPr id="8" name="Title 1"/>
          <p:cNvSpPr>
            <a:spLocks noGrp="1"/>
          </p:cNvSpPr>
          <p:nvPr>
            <p:ph type="title"/>
          </p:nvPr>
        </p:nvSpPr>
        <p:spPr>
          <a:xfrm>
            <a:off x="685801" y="609600"/>
            <a:ext cx="10131425" cy="1456267"/>
          </a:xfrm>
        </p:spPr>
        <p:txBody>
          <a:bodyPr/>
          <a:lstStyle/>
          <a:p>
            <a:r>
              <a:rPr lang="ru-RU"/>
              <a:t>Образец заголовка</a:t>
            </a:r>
            <a:endParaRPr lang="en-US" dirty="0"/>
          </a:p>
        </p:txBody>
      </p:sp>
    </p:spTree>
    <p:extLst>
      <p:ext uri="{BB962C8B-B14F-4D97-AF65-F5344CB8AC3E}">
        <p14:creationId xmlns:p14="http://schemas.microsoft.com/office/powerpoint/2010/main" val="3168372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4818244-EB02-4179-BF3F-72C80F05A70D}"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3441455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21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4818244-EB02-4179-BF3F-72C80F05A70D}"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309888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4818244-EB02-4179-BF3F-72C80F05A70D}"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152211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4818244-EB02-4179-BF3F-72C80F05A70D}" type="datetimeFigureOut">
              <a:rPr lang="ru-RU" smtClean="0"/>
              <a:t>24.04.2024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235107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4818244-EB02-4179-BF3F-72C80F05A70D}" type="datetimeFigureOut">
              <a:rPr lang="ru-RU" smtClean="0"/>
              <a:t>24.04.2024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104134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4818244-EB02-4179-BF3F-72C80F05A70D}" type="datetimeFigureOut">
              <a:rPr lang="ru-RU" smtClean="0"/>
              <a:t>24.04.2024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35299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C4818244-EB02-4179-BF3F-72C80F05A70D}" type="datetimeFigureOut">
              <a:rPr lang="ru-RU" smtClean="0"/>
              <a:t>24.04.2024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247079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4818244-EB02-4179-BF3F-72C80F05A70D}" type="datetimeFigureOut">
              <a:rPr lang="ru-RU" smtClean="0"/>
              <a:t>24.04.2024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47694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4818244-EB02-4179-BF3F-72C80F05A70D}" type="datetimeFigureOut">
              <a:rPr lang="ru-RU" smtClean="0"/>
              <a:t>24.04.2024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D83F65-E598-421C-9E0F-70ADD34FAF6E}" type="slidenum">
              <a:rPr lang="ru-RU" smtClean="0"/>
              <a:t>‹#›</a:t>
            </a:fld>
            <a:endParaRPr lang="ru-RU"/>
          </a:p>
        </p:txBody>
      </p:sp>
    </p:spTree>
    <p:extLst>
      <p:ext uri="{BB962C8B-B14F-4D97-AF65-F5344CB8AC3E}">
        <p14:creationId xmlns:p14="http://schemas.microsoft.com/office/powerpoint/2010/main" val="19385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818244-EB02-4179-BF3F-72C80F05A70D}" type="datetimeFigureOut">
              <a:rPr lang="ru-RU" smtClean="0"/>
              <a:t>24.04.2024</a:t>
            </a:fld>
            <a:endParaRPr lang="ru-R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D83F65-E598-421C-9E0F-70ADD34FAF6E}" type="slidenum">
              <a:rPr lang="ru-RU" smtClean="0"/>
              <a:t>‹#›</a:t>
            </a:fld>
            <a:endParaRPr lang="ru-RU"/>
          </a:p>
        </p:txBody>
      </p:sp>
    </p:spTree>
    <p:extLst>
      <p:ext uri="{BB962C8B-B14F-4D97-AF65-F5344CB8AC3E}">
        <p14:creationId xmlns:p14="http://schemas.microsoft.com/office/powerpoint/2010/main" val="86824616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otana.biz/prepod/obj/oucglspo.html" TargetMode="External"/><Relationship Id="rId2" Type="http://schemas.openxmlformats.org/officeDocument/2006/relationships/hyperlink" Target="https://cyberleninka.ru/article/n/fizika-polyarnyh-siyaniy" TargetMode="External"/><Relationship Id="rId1" Type="http://schemas.openxmlformats.org/officeDocument/2006/relationships/slideLayout" Target="../slideLayouts/slideLayout2.xml"/><Relationship Id="rId4" Type="http://schemas.openxmlformats.org/officeDocument/2006/relationships/hyperlink" Target="https://tvorcheskieproekty.ru/node/5103?ysclid=lv2tjwty2424985453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a:extLst>
              <a:ext uri="{FF2B5EF4-FFF2-40B4-BE49-F238E27FC236}">
                <a16:creationId xmlns="" xmlns:a16="http://schemas.microsoft.com/office/drawing/2014/main" id="{077DF300-3DE9-4EE5-9181-94E032AF0239}"/>
              </a:ext>
            </a:extLst>
          </p:cNvPr>
          <p:cNvSpPr>
            <a:spLocks noGrp="1"/>
          </p:cNvSpPr>
          <p:nvPr>
            <p:ph type="ctrTitle"/>
          </p:nvPr>
        </p:nvSpPr>
        <p:spPr>
          <a:xfrm>
            <a:off x="1495195" y="1066982"/>
            <a:ext cx="8825658" cy="2677648"/>
          </a:xfrm>
        </p:spPr>
        <p:txBody>
          <a:bodyPr>
            <a:normAutofit fontScale="90000"/>
          </a:bodyPr>
          <a:lstStyle/>
          <a:p>
            <a:pPr algn="ctr">
              <a:lnSpc>
                <a:spcPct val="115000"/>
              </a:lnSpc>
              <a:spcAft>
                <a:spcPts val="10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Муниципальное  бюджетное общеобразовательное учреждение</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1400" dirty="0">
                <a:effectLst/>
                <a:latin typeface="Times New Roman" panose="02020603050405020304" pitchFamily="18" charset="0"/>
                <a:ea typeface="Calibri" panose="020F0502020204030204" pitchFamily="34" charset="0"/>
                <a:cs typeface="Times New Roman" panose="02020603050405020304" pitchFamily="18" charset="0"/>
              </a:rPr>
            </a:b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“Средняя общеобразовательная школа №21”.</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1400" dirty="0">
                <a:effectLst/>
                <a:latin typeface="Times New Roman" panose="02020603050405020304" pitchFamily="18" charset="0"/>
                <a:ea typeface="Calibri" panose="020F0502020204030204" pitchFamily="34" charset="0"/>
                <a:cs typeface="Times New Roman" panose="02020603050405020304" pitchFamily="18" charset="0"/>
              </a:rPr>
            </a:b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г. Белгорода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1400" dirty="0">
                <a:effectLst/>
                <a:latin typeface="Times New Roman" panose="02020603050405020304" pitchFamily="18" charset="0"/>
                <a:ea typeface="Calibri" panose="020F0502020204030204" pitchFamily="34" charset="0"/>
                <a:cs typeface="Times New Roman" panose="02020603050405020304" pitchFamily="18" charset="0"/>
              </a:rPr>
            </a:b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1400" dirty="0">
                <a:effectLst/>
                <a:latin typeface="Times New Roman" panose="02020603050405020304" pitchFamily="18" charset="0"/>
                <a:ea typeface="Calibri" panose="020F0502020204030204" pitchFamily="34" charset="0"/>
                <a:cs typeface="Times New Roman" panose="02020603050405020304" pitchFamily="18" charset="0"/>
              </a:rPr>
            </a:b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1400" dirty="0">
                <a:effectLst/>
                <a:latin typeface="Times New Roman" panose="02020603050405020304" pitchFamily="18" charset="0"/>
                <a:ea typeface="Calibri" panose="020F0502020204030204" pitchFamily="34" charset="0"/>
                <a:cs typeface="Times New Roman" panose="02020603050405020304" pitchFamily="18" charset="0"/>
              </a:rPr>
            </a:b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1400" dirty="0">
                <a:effectLst/>
                <a:latin typeface="Times New Roman" panose="02020603050405020304" pitchFamily="18" charset="0"/>
                <a:ea typeface="Calibri" panose="020F0502020204030204" pitchFamily="34" charset="0"/>
                <a:cs typeface="Times New Roman" panose="02020603050405020304" pitchFamily="18" charset="0"/>
              </a:rPr>
            </a:b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14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b="1" dirty="0">
                <a:effectLst/>
                <a:latin typeface="Times New Roman" panose="02020603050405020304" pitchFamily="18" charset="0"/>
                <a:ea typeface="Calibri" panose="020F0502020204030204" pitchFamily="34" charset="0"/>
                <a:cs typeface="Times New Roman" panose="02020603050405020304" pitchFamily="18" charset="0"/>
              </a:rPr>
              <a:t>Итоговый индивидуальный проект</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b="1" dirty="0">
                <a:effectLst/>
                <a:latin typeface="Times New Roman" panose="02020603050405020304" pitchFamily="18" charset="0"/>
                <a:ea typeface="Calibri" panose="020F0502020204030204" pitchFamily="34" charset="0"/>
                <a:cs typeface="Times New Roman" panose="02020603050405020304" pitchFamily="18" charset="0"/>
              </a:rPr>
              <a:t>Направление: физика</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b="1" dirty="0">
                <a:effectLst/>
                <a:latin typeface="Times New Roman" panose="02020603050405020304" pitchFamily="18" charset="0"/>
                <a:ea typeface="Calibri" panose="020F0502020204030204" pitchFamily="34" charset="0"/>
                <a:cs typeface="Times New Roman" panose="02020603050405020304" pitchFamily="18" charset="0"/>
              </a:rPr>
              <a:t>Тема: Физические основы и природа явления </a:t>
            </a:r>
            <a:r>
              <a:rPr lang="ru-RU" sz="2700" b="1" dirty="0" smtClean="0">
                <a:effectLst/>
                <a:latin typeface="Times New Roman" panose="02020603050405020304" pitchFamily="18" charset="0"/>
                <a:ea typeface="Calibri" panose="020F0502020204030204" pitchFamily="34" charset="0"/>
                <a:cs typeface="Times New Roman" panose="02020603050405020304" pitchFamily="18" charset="0"/>
              </a:rPr>
              <a:t>«северного сияния»</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2700" dirty="0">
              <a:latin typeface="Times New Roman" panose="02020603050405020304" pitchFamily="18" charset="0"/>
            </a:endParaRPr>
          </a:p>
        </p:txBody>
      </p:sp>
      <p:sp>
        <p:nvSpPr>
          <p:cNvPr id="12" name="Подзаголовок 11">
            <a:extLst>
              <a:ext uri="{FF2B5EF4-FFF2-40B4-BE49-F238E27FC236}">
                <a16:creationId xmlns="" xmlns:a16="http://schemas.microsoft.com/office/drawing/2014/main" id="{36DEEB0B-1B26-4EE7-9B82-86E72BC4ADE8}"/>
              </a:ext>
            </a:extLst>
          </p:cNvPr>
          <p:cNvSpPr>
            <a:spLocks noGrp="1"/>
          </p:cNvSpPr>
          <p:nvPr>
            <p:ph type="subTitle" idx="1"/>
          </p:nvPr>
        </p:nvSpPr>
        <p:spPr>
          <a:xfrm>
            <a:off x="1187077" y="3929449"/>
            <a:ext cx="10359881" cy="2460718"/>
          </a:xfrm>
        </p:spPr>
        <p:txBody>
          <a:bodyPr>
            <a:noAutofit/>
          </a:bodyPr>
          <a:lstStyle/>
          <a:p>
            <a:pPr algn="r">
              <a:lnSpc>
                <a:spcPct val="115000"/>
              </a:lnSpc>
              <a:spcAft>
                <a:spcPts val="1000"/>
              </a:spcAft>
            </a:pP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Проект выполнила:</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15000"/>
              </a:lnSpc>
              <a:spcAft>
                <a:spcPts val="100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Учащаяся 10 «А» класса</a:t>
            </a:r>
          </a:p>
          <a:p>
            <a:pPr algn="r">
              <a:lnSpc>
                <a:spcPct val="115000"/>
              </a:lnSpc>
              <a:spcAft>
                <a:spcPts val="100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Мартынова Анастасия</a:t>
            </a:r>
          </a:p>
          <a:p>
            <a:pPr algn="r">
              <a:lnSpc>
                <a:spcPct val="115000"/>
              </a:lnSpc>
              <a:spcAft>
                <a:spcPts val="1000"/>
              </a:spcAft>
            </a:pP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Руководитель проекта: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15000"/>
              </a:lnSpc>
              <a:spcAft>
                <a:spcPts val="100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Доронина Е.А;</a:t>
            </a:r>
          </a:p>
          <a:p>
            <a:pPr algn="r">
              <a:lnSpc>
                <a:spcPct val="115000"/>
              </a:lnSpc>
              <a:spcAft>
                <a:spcPts val="100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Учитель физики</a:t>
            </a: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endPar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2024</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ru-RU" sz="600" dirty="0"/>
          </a:p>
        </p:txBody>
      </p:sp>
    </p:spTree>
    <p:extLst>
      <p:ext uri="{BB962C8B-B14F-4D97-AF65-F5344CB8AC3E}">
        <p14:creationId xmlns:p14="http://schemas.microsoft.com/office/powerpoint/2010/main" val="2522786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4D44466-D28F-402A-8331-5F969D2B7111}"/>
              </a:ext>
            </a:extLst>
          </p:cNvPr>
          <p:cNvSpPr>
            <a:spLocks noGrp="1"/>
          </p:cNvSpPr>
          <p:nvPr>
            <p:ph type="title"/>
          </p:nvPr>
        </p:nvSpPr>
        <p:spPr>
          <a:xfrm>
            <a:off x="717699" y="298106"/>
            <a:ext cx="10131425" cy="1456267"/>
          </a:xfrm>
        </p:spPr>
        <p:txBody>
          <a:bodyPr>
            <a:normAutofit/>
          </a:bodyPr>
          <a:lstStyle/>
          <a:p>
            <a:pPr algn="ctr"/>
            <a:r>
              <a:rPr lang="ru-RU" sz="2400" b="1" dirty="0" smtClean="0">
                <a:effectLst/>
                <a:latin typeface="Times New Roman" panose="02020603050405020304" pitchFamily="18" charset="0"/>
                <a:ea typeface="Calibri" panose="020F0502020204030204" pitchFamily="34" charset="0"/>
                <a:cs typeface="Times New Roman" panose="02020603050405020304" pitchFamily="18" charset="0"/>
              </a:rPr>
              <a:t>              Научное </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обоснование этого явления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44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21C5608A-66E9-4071-B25C-5A04A3365537}"/>
              </a:ext>
            </a:extLst>
          </p:cNvPr>
          <p:cNvSpPr>
            <a:spLocks noGrp="1"/>
          </p:cNvSpPr>
          <p:nvPr>
            <p:ph idx="1"/>
          </p:nvPr>
        </p:nvSpPr>
        <p:spPr>
          <a:xfrm>
            <a:off x="3426941" y="2265405"/>
            <a:ext cx="8162547" cy="3937687"/>
          </a:xfrm>
        </p:spPr>
        <p:txBody>
          <a:bodyPr>
            <a:normAutofit fontScale="92500" lnSpcReduction="20000"/>
          </a:bodyPr>
          <a:lstStyle/>
          <a:p>
            <a:pPr marL="0" indent="0" fontAlgn="base">
              <a:buNone/>
            </a:pPr>
            <a:r>
              <a:rPr lang="ru-RU" sz="2000"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Многие </a:t>
            </a:r>
            <a:r>
              <a:rPr lang="ru-RU" sz="2800" dirty="0">
                <a:latin typeface="Times New Roman" panose="02020603050405020304" pitchFamily="18" charset="0"/>
                <a:cs typeface="Times New Roman" panose="02020603050405020304" pitchFamily="18" charset="0"/>
              </a:rPr>
              <a:t>учёные задавались этим вопросом, но первым нашёл ответ Михаил Ломоносов в 1751 году. Путём проведения многочисленных опытов, он решил, что сияние имеет электрическую природу. </a:t>
            </a:r>
            <a:endParaRPr lang="ru-RU" sz="2800" dirty="0" smtClean="0">
              <a:latin typeface="Times New Roman" panose="02020603050405020304" pitchFamily="18" charset="0"/>
              <a:cs typeface="Times New Roman" panose="02020603050405020304" pitchFamily="18" charset="0"/>
            </a:endParaRPr>
          </a:p>
          <a:p>
            <a:pPr marL="0" indent="0" fontAlgn="base">
              <a:buNone/>
            </a:pPr>
            <a:endParaRPr lang="ru-RU" sz="2800" dirty="0" smtClean="0">
              <a:latin typeface="Times New Roman" panose="02020603050405020304" pitchFamily="18" charset="0"/>
              <a:cs typeface="Times New Roman" panose="02020603050405020304" pitchFamily="18" charset="0"/>
            </a:endParaRPr>
          </a:p>
          <a:p>
            <a:pPr marL="0" indent="0" fontAlgn="base">
              <a:buNone/>
            </a:pPr>
            <a:r>
              <a:rPr lang="ru-RU" sz="2800" dirty="0" smtClean="0">
                <a:latin typeface="Times New Roman" panose="02020603050405020304" pitchFamily="18" charset="0"/>
                <a:cs typeface="Times New Roman" panose="02020603050405020304" pitchFamily="18" charset="0"/>
              </a:rPr>
              <a:t>Независимо </a:t>
            </a:r>
            <a:r>
              <a:rPr lang="ru-RU" sz="2800" dirty="0">
                <a:latin typeface="Times New Roman" panose="02020603050405020304" pitchFamily="18" charset="0"/>
                <a:cs typeface="Times New Roman" panose="02020603050405020304" pitchFamily="18" charset="0"/>
              </a:rPr>
              <a:t>от него  и почти одновременно с ним  пришли к такому же выводу  Ж. </a:t>
            </a:r>
            <a:r>
              <a:rPr lang="ru-RU" sz="2800" dirty="0" err="1">
                <a:latin typeface="Times New Roman" panose="02020603050405020304" pitchFamily="18" charset="0"/>
                <a:cs typeface="Times New Roman" panose="02020603050405020304" pitchFamily="18" charset="0"/>
              </a:rPr>
              <a:t>Кэнтон</a:t>
            </a:r>
            <a:r>
              <a:rPr lang="ru-RU" sz="2800" dirty="0">
                <a:latin typeface="Times New Roman" panose="02020603050405020304" pitchFamily="18" charset="0"/>
                <a:cs typeface="Times New Roman" panose="02020603050405020304" pitchFamily="18" charset="0"/>
              </a:rPr>
              <a:t> в Англии и Б. Франклин в Америке. Но откуда берётся ток в атмосфере?</a:t>
            </a:r>
          </a:p>
          <a:p>
            <a:r>
              <a:rPr lang="ru-RU" sz="2000" dirty="0"/>
              <a:t> </a:t>
            </a:r>
          </a:p>
        </p:txBody>
      </p:sp>
      <p:pic>
        <p:nvPicPr>
          <p:cNvPr id="1026" name="Picture 2" descr="https://flomaster.top/uploads/posts/2022-06/1655439406_62-flomaster-club-p-lomonosov-portret-krasivo-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179" y="1754373"/>
            <a:ext cx="2809102" cy="356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92276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137189" y="205946"/>
            <a:ext cx="5997146" cy="6557319"/>
          </a:xfrm>
        </p:spPr>
        <p:txBody>
          <a:bodyPr>
            <a:normAutofit fontScale="85000" lnSpcReduction="10000"/>
          </a:bodyPr>
          <a:lstStyle/>
          <a:p>
            <a:endParaRPr lang="ru-RU" dirty="0" smtClean="0"/>
          </a:p>
          <a:p>
            <a:endParaRPr lang="ru-RU" dirty="0"/>
          </a:p>
          <a:p>
            <a:r>
              <a:rPr lang="ru-RU" sz="1900" dirty="0" smtClean="0">
                <a:latin typeface="Times New Roman" panose="02020603050405020304" pitchFamily="18" charset="0"/>
                <a:cs typeface="Times New Roman" panose="02020603050405020304" pitchFamily="18" charset="0"/>
              </a:rPr>
              <a:t>Причиной </a:t>
            </a:r>
            <a:r>
              <a:rPr lang="ru-RU" sz="1900" dirty="0">
                <a:latin typeface="Times New Roman" panose="02020603050405020304" pitchFamily="18" charset="0"/>
                <a:cs typeface="Times New Roman" panose="02020603050405020304" pitchFamily="18" charset="0"/>
              </a:rPr>
              <a:t>возникновения полярного сияния являются процессы, происходящие на Солнце. Солнце представляет собой раскаленный газовый шар, состоящий из атомов водорода и гелия. В ядре этих атомов находятся частицы под называнием протоны, которые имеют положительный заряд (+).  Вокруг протонов вращаются другие частицы — электроны, которые несут отрицательный заряд (-). Облако сверх горячего газа, который окутывает Солнце (его еще называют солнечной короной) постоянно выбрасывает в пространство частицы атомов, которые летят в космосе со скоростью 960 км в секунду. Эти потоки называют солнечным ветром. Когда солнечный ветер достигает Земли, его частицы соприкасаются с магнитным полем. Силовые линии магнитного поля Земли сходятся у Северного и Южного полюсов Земли. Эти притянутые частицы движутся вдоль силовых линий магнитного поля, в виде длинных «лучей». Когда выброшенные Солнцем электроны и протоны достигают нашей атмосферы, они сталкиваются с молекулами азота и кислорода. При столкновении атомы азота обычно теряют электроны, при этом излучается синий и фиолетовый свет. Если же молекула азота обошлась без потери электрона, происходит испускание лучей красной части спектра. Молекулы кислорода при столкновении с солнечным ветром электроны никогда не теряют, а после испускает кванты зеленого и красного света</a:t>
            </a:r>
          </a:p>
          <a:p>
            <a:endParaRPr lang="ru-RU" sz="1900" dirty="0">
              <a:latin typeface="Times New Roman" panose="02020603050405020304" pitchFamily="18" charset="0"/>
              <a:cs typeface="Times New Roman" panose="02020603050405020304" pitchFamily="18" charset="0"/>
            </a:endParaRPr>
          </a:p>
        </p:txBody>
      </p:sp>
      <p:pic>
        <p:nvPicPr>
          <p:cNvPr id="4" name="Рисунок 3" descr="сияние1"/>
          <p:cNvPicPr/>
          <p:nvPr/>
        </p:nvPicPr>
        <p:blipFill>
          <a:blip r:embed="rId2">
            <a:extLst>
              <a:ext uri="{28A0092B-C50C-407E-A947-70E740481C1C}">
                <a14:useLocalDpi xmlns:a14="http://schemas.microsoft.com/office/drawing/2010/main" val="0"/>
              </a:ext>
            </a:extLst>
          </a:blip>
          <a:srcRect/>
          <a:stretch>
            <a:fillRect/>
          </a:stretch>
        </p:blipFill>
        <p:spPr bwMode="auto">
          <a:xfrm>
            <a:off x="189470" y="609600"/>
            <a:ext cx="5947719" cy="6153665"/>
          </a:xfrm>
          <a:prstGeom prst="rect">
            <a:avLst/>
          </a:prstGeom>
          <a:noFill/>
          <a:ln>
            <a:noFill/>
          </a:ln>
        </p:spPr>
      </p:pic>
    </p:spTree>
    <p:extLst>
      <p:ext uri="{BB962C8B-B14F-4D97-AF65-F5344CB8AC3E}">
        <p14:creationId xmlns:p14="http://schemas.microsoft.com/office/powerpoint/2010/main" val="4257909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8EE6270-8555-4FFA-B589-9216F2094CCF}"/>
              </a:ext>
            </a:extLst>
          </p:cNvPr>
          <p:cNvSpPr>
            <a:spLocks noGrp="1"/>
          </p:cNvSpPr>
          <p:nvPr>
            <p:ph type="title"/>
          </p:nvPr>
        </p:nvSpPr>
        <p:spPr>
          <a:xfrm>
            <a:off x="685800" y="152400"/>
            <a:ext cx="10131425" cy="1456267"/>
          </a:xfrm>
        </p:spPr>
        <p:txBody>
          <a:bodyPr>
            <a:normAutofit/>
          </a:bodyPr>
          <a:lstStyle/>
          <a:p>
            <a:pPr algn="ct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Где и как часто можно увидеть Северное сияние?</a:t>
            </a:r>
            <a:endParaRPr lang="ru-RU" sz="44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969B1531-F4C2-433D-AF20-A1E1D59068BF}"/>
              </a:ext>
            </a:extLst>
          </p:cNvPr>
          <p:cNvSpPr>
            <a:spLocks noGrp="1"/>
          </p:cNvSpPr>
          <p:nvPr>
            <p:ph idx="1"/>
          </p:nvPr>
        </p:nvSpPr>
        <p:spPr>
          <a:xfrm>
            <a:off x="0" y="1608667"/>
            <a:ext cx="12191999" cy="5096933"/>
          </a:xfrm>
        </p:spPr>
        <p:txBody>
          <a:bodyPr>
            <a:normAutofit fontScale="62500" lnSpcReduction="20000"/>
          </a:bodyPr>
          <a:lstStyle/>
          <a:p>
            <a:r>
              <a:rPr lang="ru-RU" sz="5500" dirty="0">
                <a:latin typeface="Times New Roman" panose="02020603050405020304" pitchFamily="18" charset="0"/>
                <a:cs typeface="Times New Roman" panose="02020603050405020304" pitchFamily="18" charset="0"/>
              </a:rPr>
              <a:t>Полярное сияние можно наблюдать приблизительно 10–20 раз в год. Но важно оказаться в нужное время в нужном месте.</a:t>
            </a:r>
            <a:br>
              <a:rPr lang="ru-RU" sz="5500" dirty="0">
                <a:latin typeface="Times New Roman" panose="02020603050405020304" pitchFamily="18" charset="0"/>
                <a:cs typeface="Times New Roman" panose="02020603050405020304" pitchFamily="18" charset="0"/>
              </a:rPr>
            </a:br>
            <a:r>
              <a:rPr lang="ru-RU" sz="5500" dirty="0">
                <a:latin typeface="Times New Roman" panose="02020603050405020304" pitchFamily="18" charset="0"/>
                <a:cs typeface="Times New Roman" panose="02020603050405020304" pitchFamily="18" charset="0"/>
              </a:rPr>
              <a:t>Сезон: с сентября по апрель. В другое время года сияние также возникает. Место: любая точка в радиусе 2,5 тыс. км от Северного полюса. </a:t>
            </a:r>
            <a:br>
              <a:rPr lang="ru-RU" sz="5500" dirty="0">
                <a:latin typeface="Times New Roman" panose="02020603050405020304" pitchFamily="18" charset="0"/>
                <a:cs typeface="Times New Roman" panose="02020603050405020304" pitchFamily="18" charset="0"/>
              </a:rPr>
            </a:br>
            <a:r>
              <a:rPr lang="ru-RU" sz="5500" dirty="0">
                <a:latin typeface="Times New Roman" panose="02020603050405020304" pitchFamily="18" charset="0"/>
                <a:cs typeface="Times New Roman" panose="02020603050405020304" pitchFamily="18" charset="0"/>
              </a:rPr>
              <a:t>Кроме того, северное сияние лучше ловить вдали от городских огней. Полярное сияние можно увидеть в северных странах — России, США (на Аляске), Финляндии, Канаде, Норвегии, Исландии.</a:t>
            </a:r>
            <a:br>
              <a:rPr lang="ru-RU" sz="5500" dirty="0">
                <a:latin typeface="Times New Roman" panose="02020603050405020304" pitchFamily="18" charset="0"/>
                <a:cs typeface="Times New Roman" panose="02020603050405020304" pitchFamily="18" charset="0"/>
              </a:rPr>
            </a:br>
            <a:r>
              <a:rPr lang="ru-RU" sz="5500" b="1" dirty="0">
                <a:latin typeface="Times New Roman" panose="02020603050405020304" pitchFamily="18" charset="0"/>
                <a:cs typeface="Times New Roman" panose="02020603050405020304" pitchFamily="18" charset="0"/>
              </a:rPr>
              <a:t/>
            </a:r>
            <a:br>
              <a:rPr lang="ru-RU" sz="5500" b="1" dirty="0">
                <a:latin typeface="Times New Roman" panose="02020603050405020304" pitchFamily="18" charset="0"/>
                <a:cs typeface="Times New Roman" panose="02020603050405020304" pitchFamily="18" charset="0"/>
              </a:rPr>
            </a:br>
            <a:r>
              <a:rPr lang="ru-RU" b="1" dirty="0"/>
              <a:t> </a:t>
            </a:r>
            <a:endParaRPr lang="ru-RU" dirty="0"/>
          </a:p>
          <a:p>
            <a:pPr marL="0" indent="0">
              <a:lnSpc>
                <a:spcPct val="115000"/>
              </a:lnSpc>
              <a:spcAft>
                <a:spcPts val="1000"/>
              </a:spcAf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41599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6C403FF-51C3-437C-86F5-DC3C0308FC92}"/>
              </a:ext>
            </a:extLst>
          </p:cNvPr>
          <p:cNvSpPr>
            <a:spLocks noGrp="1"/>
          </p:cNvSpPr>
          <p:nvPr>
            <p:ph type="title"/>
          </p:nvPr>
        </p:nvSpPr>
        <p:spPr>
          <a:xfrm>
            <a:off x="832022" y="329514"/>
            <a:ext cx="9857613" cy="1126753"/>
          </a:xfrm>
        </p:spPr>
        <p:txBody>
          <a:bodyPr/>
          <a:lstStyle/>
          <a:p>
            <a:pPr algn="ctr"/>
            <a:r>
              <a:rPr lang="ru-RU" sz="1800" b="1" dirty="0" smtClean="0">
                <a:effectLst/>
                <a:latin typeface="Times New Roman" panose="02020603050405020304" pitchFamily="18" charset="0"/>
                <a:ea typeface="Calibri" panose="020F0502020204030204" pitchFamily="34" charset="0"/>
                <a:cs typeface="Times New Roman" panose="02020603050405020304" pitchFamily="18" charset="0"/>
              </a:rPr>
              <a:t>       В </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России</a:t>
            </a:r>
            <a:endParaRPr lang="ru-RU" dirty="0"/>
          </a:p>
        </p:txBody>
      </p:sp>
      <p:sp>
        <p:nvSpPr>
          <p:cNvPr id="3" name="Объект 2">
            <a:extLst>
              <a:ext uri="{FF2B5EF4-FFF2-40B4-BE49-F238E27FC236}">
                <a16:creationId xmlns="" xmlns:a16="http://schemas.microsoft.com/office/drawing/2014/main" id="{D4949C30-D558-44BF-A79E-5E0AF3B58B92}"/>
              </a:ext>
            </a:extLst>
          </p:cNvPr>
          <p:cNvSpPr>
            <a:spLocks noGrp="1"/>
          </p:cNvSpPr>
          <p:nvPr>
            <p:ph idx="1"/>
          </p:nvPr>
        </p:nvSpPr>
        <p:spPr>
          <a:xfrm>
            <a:off x="5988908" y="1116025"/>
            <a:ext cx="5644881" cy="5497426"/>
          </a:xfrm>
        </p:spPr>
        <p:txBody>
          <a:bodyPr>
            <a:normAutofit fontScale="92500" lnSpcReduction="20000"/>
          </a:bodyPr>
          <a:lstStyle/>
          <a:p>
            <a:pPr marL="0" indent="0">
              <a:buNone/>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Мурманская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область — самый благоприятный регион для наблюдения за авророй: город Мурманск находится за полярным кругом, добраться туда не составит труда. На Кольском полуострове открыты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глэмпинги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 гостиницы под стеклянными куполами, откуда можно наблюдать это природное явление. Полярная ночь в Мурманской области зимой длится 42 дня, поэтому вероятность увидеть сияние высока. Самые популярные места — Хибины, Кировск и его окрестности, Териберка.</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Архангельская область. Сияние можно наблюдать, например, в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Кенозерском</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нацпарке</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где не будут мешать городские огни. Также хорошая локация — на берегу Северной Двины, озера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Лача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или реки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Ягринки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здесь световое загрязнение минимально.</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Республика Карелия. За сиянием можно отправиться на берега Онежского озера, в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нацпарк</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Паанаярви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на Валаам или берег любого из множества озер, например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Контоккиярви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возле Костомукши.</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Республика Коми. Сияние лучше наблюдать в северных районах — например, в окрестностях Воркуты, Инты, Печоры.</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Красноярский край. Сияние можно увидеть на севере региона, на плато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Путорана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а также в окрестностях населенных пунктов Хатанга и Дудинка.</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Ямал. За северным сиянием нужно отправляться в Салехард — единственный город в мире, расположенный прямо на полярном круге.</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Якутия. Самая холодная точка, зимой температура опускается до минус 60 градусов по Цельсию. Зато свечения здесь одни из наиболее ярких.</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pic>
        <p:nvPicPr>
          <p:cNvPr id="4" name="Рисунок 3" descr="сияние4"/>
          <p:cNvPicPr/>
          <p:nvPr/>
        </p:nvPicPr>
        <p:blipFill>
          <a:blip r:embed="rId2">
            <a:extLst>
              <a:ext uri="{28A0092B-C50C-407E-A947-70E740481C1C}">
                <a14:useLocalDpi xmlns:a14="http://schemas.microsoft.com/office/drawing/2010/main" val="0"/>
              </a:ext>
            </a:extLst>
          </a:blip>
          <a:srcRect/>
          <a:stretch>
            <a:fillRect/>
          </a:stretch>
        </p:blipFill>
        <p:spPr bwMode="auto">
          <a:xfrm>
            <a:off x="98854" y="1260389"/>
            <a:ext cx="5890054" cy="5597611"/>
          </a:xfrm>
          <a:prstGeom prst="rect">
            <a:avLst/>
          </a:prstGeom>
          <a:noFill/>
          <a:ln>
            <a:noFill/>
          </a:ln>
        </p:spPr>
      </p:pic>
    </p:spTree>
    <p:extLst>
      <p:ext uri="{BB962C8B-B14F-4D97-AF65-F5344CB8AC3E}">
        <p14:creationId xmlns:p14="http://schemas.microsoft.com/office/powerpoint/2010/main" val="84157319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F33E4F1-1B0D-4AF9-BAD9-48386ED3FC28}"/>
              </a:ext>
            </a:extLst>
          </p:cNvPr>
          <p:cNvSpPr>
            <a:spLocks noGrp="1"/>
          </p:cNvSpPr>
          <p:nvPr>
            <p:ph type="title"/>
          </p:nvPr>
        </p:nvSpPr>
        <p:spPr>
          <a:xfrm>
            <a:off x="685800" y="0"/>
            <a:ext cx="10131425" cy="1456267"/>
          </a:xfrm>
        </p:spPr>
        <p:txBody>
          <a:bodyPr>
            <a:normAutofit/>
          </a:bodyPr>
          <a:lstStyle/>
          <a:p>
            <a:pPr algn="ctr"/>
            <a:r>
              <a:rPr lang="ru-RU" sz="2400" b="1" dirty="0">
                <a:effectLst/>
                <a:latin typeface="Calibri" panose="020F0502020204030204" pitchFamily="34" charset="0"/>
                <a:ea typeface="Calibri" panose="020F0502020204030204" pitchFamily="34" charset="0"/>
              </a:rPr>
              <a:t>В других странах</a:t>
            </a:r>
            <a:endParaRPr lang="ru-RU" sz="4400" dirty="0"/>
          </a:p>
        </p:txBody>
      </p:sp>
      <p:sp>
        <p:nvSpPr>
          <p:cNvPr id="3" name="Объект 2">
            <a:extLst>
              <a:ext uri="{FF2B5EF4-FFF2-40B4-BE49-F238E27FC236}">
                <a16:creationId xmlns="" xmlns:a16="http://schemas.microsoft.com/office/drawing/2014/main" id="{97730A4F-49EF-419E-A51E-ADAE8E4E1233}"/>
              </a:ext>
            </a:extLst>
          </p:cNvPr>
          <p:cNvSpPr>
            <a:spLocks noGrp="1"/>
          </p:cNvSpPr>
          <p:nvPr>
            <p:ph idx="1"/>
          </p:nvPr>
        </p:nvSpPr>
        <p:spPr>
          <a:xfrm>
            <a:off x="6359610" y="1318437"/>
            <a:ext cx="5832389" cy="5326912"/>
          </a:xfrm>
        </p:spPr>
        <p:txBody>
          <a:bodyPr>
            <a:normAutofit fontScale="92500" lnSpcReduction="20000"/>
          </a:bodyPr>
          <a:lstStyle/>
          <a:p>
            <a:pPr marL="0" indent="0">
              <a:buNone/>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Норвегия. Оптимальные места —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Тромсе</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и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Алта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в последнем находится старинная обсерватория. Она не функционирует, но с обзорной площадки заброшенного здания удобно наблюдать за явлением.</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Швеция. Здесь туристы едут в город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Абиско</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за полярным кругом. Северное сияние в этих широтах можно наблюдать до 200 дней в году. Также в шведской деревне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Юкксьярви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расположен первый научный институт, где изучают северное сияние.</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Финляндия. На ее территории за сиянием можно наблюдать в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Кильписъярви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или в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Соданкюля</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Здесь построен звездный городок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Astropolis</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где есть геофизическая обсерватория.</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Канада. Город Йеллоунайф посреди тайги считается столицей туризма, связанного с полярными сияниями. Также можно отправиться к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Уайтхорсу</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или в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Бэйлетвилль</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Исландия. За сиянием можно поехать на озеро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Миррар</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рядом с Рейкьявиком, на вулканы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Катла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и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Эйяфьядлайокудль</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или фьорд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Снэфеллснес</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знаменитый своими пейзажами.</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Аляска (США). Больше всего для наблюдения за полярным сиянием подходят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нацпарк</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Денали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города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Фэрбенкс</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Ситка</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и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Юнейтед</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-Сити.</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Япония: северная часть острова Хоккайдо, регион Аомори на севере страны, национальный парк «Айгун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Альпс</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Шотландия. Город Каледония находится близко к полярному кругу, здесь минимальное световое загрязнение. Также популярны остров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Скай</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Эдинбургский замок, озеро Лох-Мари.</a:t>
            </a:r>
            <a:br>
              <a:rPr lang="ru-RU" sz="16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pic>
        <p:nvPicPr>
          <p:cNvPr id="4" name="Рисунок 3" descr="сияние3"/>
          <p:cNvPicPr/>
          <p:nvPr/>
        </p:nvPicPr>
        <p:blipFill>
          <a:blip r:embed="rId2">
            <a:extLst>
              <a:ext uri="{28A0092B-C50C-407E-A947-70E740481C1C}">
                <a14:useLocalDpi xmlns:a14="http://schemas.microsoft.com/office/drawing/2010/main" val="0"/>
              </a:ext>
            </a:extLst>
          </a:blip>
          <a:srcRect/>
          <a:stretch>
            <a:fillRect/>
          </a:stretch>
        </p:blipFill>
        <p:spPr bwMode="auto">
          <a:xfrm>
            <a:off x="131806" y="1318438"/>
            <a:ext cx="6227804" cy="5387162"/>
          </a:xfrm>
          <a:prstGeom prst="rect">
            <a:avLst/>
          </a:prstGeom>
          <a:noFill/>
          <a:ln>
            <a:noFill/>
          </a:ln>
        </p:spPr>
      </p:pic>
    </p:spTree>
    <p:extLst>
      <p:ext uri="{BB962C8B-B14F-4D97-AF65-F5344CB8AC3E}">
        <p14:creationId xmlns:p14="http://schemas.microsoft.com/office/powerpoint/2010/main" val="156364176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FFCF083-4A40-42C4-A3BE-3E7963695201}"/>
              </a:ext>
            </a:extLst>
          </p:cNvPr>
          <p:cNvSpPr>
            <a:spLocks noGrp="1"/>
          </p:cNvSpPr>
          <p:nvPr>
            <p:ph type="title"/>
          </p:nvPr>
        </p:nvSpPr>
        <p:spPr>
          <a:xfrm>
            <a:off x="685800" y="338666"/>
            <a:ext cx="10131425" cy="1456267"/>
          </a:xfrm>
        </p:spPr>
        <p:txBody>
          <a:bodyPr>
            <a:normAutofit/>
          </a:bodyPr>
          <a:lstStyle/>
          <a:p>
            <a:pPr algn="ct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Когда можно увидеть Северное сияние?</a:t>
            </a:r>
            <a:endParaRPr lang="ru-RU" sz="44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E57B4FAC-48DE-4024-B0FC-48F7A2175EA4}"/>
              </a:ext>
            </a:extLst>
          </p:cNvPr>
          <p:cNvSpPr>
            <a:spLocks noGrp="1"/>
          </p:cNvSpPr>
          <p:nvPr>
            <p:ph idx="1"/>
          </p:nvPr>
        </p:nvSpPr>
        <p:spPr>
          <a:xfrm>
            <a:off x="473725" y="1677623"/>
            <a:ext cx="5943551" cy="5129129"/>
          </a:xfrm>
        </p:spPr>
        <p:txBody>
          <a:bodyPr/>
          <a:lstStyle/>
          <a:p>
            <a:pPr marL="0" indent="0">
              <a:buNone/>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Самый вероятный сезон северного сияния — период с осеннего по весеннее равноденствие, то есть с сентября по март</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Это не значит, что небо озаряется только в эти месяцы — сияние вполне может случиться и в августе. Но вероятность все-таки выше зимой, примерно с ноября по февраль. Заодно в высоких широтах в это время ночь длится по 18-20 часов, и даже слабые сияния будут видны более </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отчетливо</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518554" y="1326292"/>
            <a:ext cx="5673446" cy="5480460"/>
          </a:xfrm>
          <a:prstGeom prst="rect">
            <a:avLst/>
          </a:prstGeom>
        </p:spPr>
      </p:pic>
    </p:spTree>
    <p:extLst>
      <p:ext uri="{BB962C8B-B14F-4D97-AF65-F5344CB8AC3E}">
        <p14:creationId xmlns:p14="http://schemas.microsoft.com/office/powerpoint/2010/main" val="402403610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ST 100х200 Black фон пластиковый черный матовый – купить в Москве по цене  1610 руб. Фотофон из пластика в интернет-магазине Фотого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6"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артинки северное сияние летом (66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2" y="0"/>
            <a:ext cx="3691998" cy="2431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219" y="2384993"/>
            <a:ext cx="3829611" cy="400110"/>
          </a:xfrm>
          <a:prstGeom prst="rect">
            <a:avLst/>
          </a:prstGeom>
          <a:noFill/>
        </p:spPr>
        <p:txBody>
          <a:bodyPr wrap="square" rtlCol="0">
            <a:spAutoFit/>
          </a:bodyPr>
          <a:lstStyle/>
          <a:p>
            <a:r>
              <a:rPr lang="ru-RU" sz="2000" dirty="0">
                <a:solidFill>
                  <a:schemeClr val="bg1"/>
                </a:solidFill>
                <a:latin typeface="Times New Roman" panose="02020603050405020304" pitchFamily="18" charset="0"/>
                <a:cs typeface="Times New Roman" panose="02020603050405020304" pitchFamily="18" charset="0"/>
              </a:rPr>
              <a:t>Лентообразное северное сияние</a:t>
            </a:r>
          </a:p>
        </p:txBody>
      </p:sp>
      <p:pic>
        <p:nvPicPr>
          <p:cNvPr id="6" name="Рисунок 5"/>
          <p:cNvPicPr>
            <a:picLocks noChangeAspect="1"/>
          </p:cNvPicPr>
          <p:nvPr/>
        </p:nvPicPr>
        <p:blipFill>
          <a:blip r:embed="rId4"/>
          <a:stretch>
            <a:fillRect/>
          </a:stretch>
        </p:blipFill>
        <p:spPr>
          <a:xfrm>
            <a:off x="8083358" y="0"/>
            <a:ext cx="4108643" cy="2650738"/>
          </a:xfrm>
          <a:prstGeom prst="rect">
            <a:avLst/>
          </a:prstGeom>
        </p:spPr>
      </p:pic>
      <p:sp>
        <p:nvSpPr>
          <p:cNvPr id="7" name="TextBox 6"/>
          <p:cNvSpPr txBox="1"/>
          <p:nvPr/>
        </p:nvSpPr>
        <p:spPr>
          <a:xfrm>
            <a:off x="8505069" y="2673148"/>
            <a:ext cx="3560669" cy="400110"/>
          </a:xfrm>
          <a:prstGeom prst="rect">
            <a:avLst/>
          </a:prstGeom>
          <a:noFill/>
        </p:spPr>
        <p:txBody>
          <a:bodyPr wrap="square" rtlCol="0">
            <a:spAutoFit/>
          </a:bodyPr>
          <a:lstStyle/>
          <a:p>
            <a:pPr algn="ctr"/>
            <a:r>
              <a:rPr lang="ru-RU" sz="2000" dirty="0">
                <a:solidFill>
                  <a:schemeClr val="bg1"/>
                </a:solidFill>
                <a:latin typeface="Times New Roman" panose="02020603050405020304" pitchFamily="18" charset="0"/>
                <a:cs typeface="Times New Roman" panose="02020603050405020304" pitchFamily="18" charset="0"/>
              </a:rPr>
              <a:t>Кольцевидные</a:t>
            </a:r>
          </a:p>
        </p:txBody>
      </p:sp>
      <p:pic>
        <p:nvPicPr>
          <p:cNvPr id="9" name="Рисунок 8"/>
          <p:cNvPicPr>
            <a:picLocks noChangeAspect="1"/>
          </p:cNvPicPr>
          <p:nvPr/>
        </p:nvPicPr>
        <p:blipFill>
          <a:blip r:embed="rId5"/>
          <a:stretch>
            <a:fillRect/>
          </a:stretch>
        </p:blipFill>
        <p:spPr>
          <a:xfrm>
            <a:off x="-9806" y="3237470"/>
            <a:ext cx="3712473" cy="3620530"/>
          </a:xfrm>
          <a:prstGeom prst="rect">
            <a:avLst/>
          </a:prstGeom>
        </p:spPr>
      </p:pic>
      <p:sp>
        <p:nvSpPr>
          <p:cNvPr id="10" name="TextBox 9"/>
          <p:cNvSpPr txBox="1"/>
          <p:nvPr/>
        </p:nvSpPr>
        <p:spPr>
          <a:xfrm>
            <a:off x="-9806" y="3805754"/>
            <a:ext cx="3487833" cy="400110"/>
          </a:xfrm>
          <a:prstGeom prst="rect">
            <a:avLst/>
          </a:prstGeom>
          <a:noFill/>
        </p:spPr>
        <p:txBody>
          <a:bodyPr wrap="square" rtlCol="0">
            <a:spAutoFit/>
          </a:bodyPr>
          <a:lstStyle/>
          <a:p>
            <a:pPr algn="ctr"/>
            <a:r>
              <a:rPr lang="ru-RU" sz="2000" dirty="0">
                <a:solidFill>
                  <a:schemeClr val="bg1"/>
                </a:solidFill>
                <a:latin typeface="Times New Roman" panose="02020603050405020304" pitchFamily="18" charset="0"/>
                <a:cs typeface="Times New Roman" panose="02020603050405020304" pitchFamily="18" charset="0"/>
              </a:rPr>
              <a:t>Северное сияние Корона</a:t>
            </a:r>
          </a:p>
        </p:txBody>
      </p:sp>
      <p:pic>
        <p:nvPicPr>
          <p:cNvPr id="12" name="Рисунок 11"/>
          <p:cNvPicPr>
            <a:picLocks noChangeAspect="1"/>
          </p:cNvPicPr>
          <p:nvPr/>
        </p:nvPicPr>
        <p:blipFill>
          <a:blip r:embed="rId6"/>
          <a:stretch>
            <a:fillRect/>
          </a:stretch>
        </p:blipFill>
        <p:spPr>
          <a:xfrm>
            <a:off x="8168372" y="2932671"/>
            <a:ext cx="4033435" cy="3925330"/>
          </a:xfrm>
          <a:prstGeom prst="rect">
            <a:avLst/>
          </a:prstGeom>
        </p:spPr>
      </p:pic>
      <p:sp>
        <p:nvSpPr>
          <p:cNvPr id="13" name="TextBox 12"/>
          <p:cNvSpPr txBox="1"/>
          <p:nvPr/>
        </p:nvSpPr>
        <p:spPr>
          <a:xfrm>
            <a:off x="8505069" y="4207263"/>
            <a:ext cx="3618898" cy="400110"/>
          </a:xfrm>
          <a:prstGeom prst="rect">
            <a:avLst/>
          </a:prstGeom>
          <a:noFill/>
        </p:spPr>
        <p:txBody>
          <a:bodyPr wrap="square" rtlCol="0">
            <a:spAutoFit/>
          </a:bodyPr>
          <a:lstStyle/>
          <a:p>
            <a:pPr algn="ctr"/>
            <a:r>
              <a:rPr lang="ru-RU" sz="2000" dirty="0">
                <a:solidFill>
                  <a:schemeClr val="bg1"/>
                </a:solidFill>
                <a:latin typeface="Times New Roman" panose="02020603050405020304" pitchFamily="18" charset="0"/>
                <a:cs typeface="Times New Roman" panose="02020603050405020304" pitchFamily="18" charset="0"/>
              </a:rPr>
              <a:t>Северное сияние Кайма</a:t>
            </a:r>
          </a:p>
        </p:txBody>
      </p:sp>
      <p:pic>
        <p:nvPicPr>
          <p:cNvPr id="15" name="Рисунок 14"/>
          <p:cNvPicPr>
            <a:picLocks noChangeAspect="1"/>
          </p:cNvPicPr>
          <p:nvPr/>
        </p:nvPicPr>
        <p:blipFill>
          <a:blip r:embed="rId7"/>
          <a:stretch>
            <a:fillRect/>
          </a:stretch>
        </p:blipFill>
        <p:spPr>
          <a:xfrm>
            <a:off x="3681562" y="2205489"/>
            <a:ext cx="4382183" cy="3200530"/>
          </a:xfrm>
          <a:prstGeom prst="rect">
            <a:avLst/>
          </a:prstGeom>
        </p:spPr>
      </p:pic>
      <p:sp>
        <p:nvSpPr>
          <p:cNvPr id="16" name="TextBox 15"/>
          <p:cNvSpPr txBox="1"/>
          <p:nvPr/>
        </p:nvSpPr>
        <p:spPr>
          <a:xfrm>
            <a:off x="3996788" y="1624853"/>
            <a:ext cx="3858535" cy="400110"/>
          </a:xfrm>
          <a:prstGeom prst="rect">
            <a:avLst/>
          </a:prstGeom>
          <a:noFill/>
        </p:spPr>
        <p:txBody>
          <a:bodyPr wrap="square" rtlCol="0">
            <a:spAutoFit/>
          </a:bodyPr>
          <a:lstStyle/>
          <a:p>
            <a:pPr algn="ctr"/>
            <a:r>
              <a:rPr lang="ru-RU" sz="2000" dirty="0">
                <a:solidFill>
                  <a:schemeClr val="bg1"/>
                </a:solidFill>
                <a:latin typeface="Times New Roman" panose="02020603050405020304" pitchFamily="18" charset="0"/>
                <a:cs typeface="Times New Roman" panose="02020603050405020304" pitchFamily="18" charset="0"/>
              </a:rPr>
              <a:t>Бусины</a:t>
            </a:r>
          </a:p>
        </p:txBody>
      </p:sp>
    </p:spTree>
    <p:extLst>
      <p:ext uri="{BB962C8B-B14F-4D97-AF65-F5344CB8AC3E}">
        <p14:creationId xmlns:p14="http://schemas.microsoft.com/office/powerpoint/2010/main" val="3589626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9B86D9A-4621-4E24-A393-B3181CBAD636}"/>
              </a:ext>
            </a:extLst>
          </p:cNvPr>
          <p:cNvSpPr>
            <a:spLocks noGrp="1"/>
          </p:cNvSpPr>
          <p:nvPr>
            <p:ph type="title"/>
          </p:nvPr>
        </p:nvSpPr>
        <p:spPr>
          <a:xfrm>
            <a:off x="675169" y="237461"/>
            <a:ext cx="10131425" cy="1456267"/>
          </a:xfrm>
        </p:spPr>
        <p:txBody>
          <a:bodyPr>
            <a:normAutofit/>
          </a:bodyPr>
          <a:lstStyle/>
          <a:p>
            <a:pPr algn="ct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Заключение</a:t>
            </a:r>
            <a:endParaRPr lang="ru-RU" sz="44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CBCE41DC-87AE-4598-B75B-2AECDBC22BC7}"/>
              </a:ext>
            </a:extLst>
          </p:cNvPr>
          <p:cNvSpPr>
            <a:spLocks noGrp="1"/>
          </p:cNvSpPr>
          <p:nvPr>
            <p:ph idx="1"/>
          </p:nvPr>
        </p:nvSpPr>
        <p:spPr>
          <a:xfrm>
            <a:off x="255182" y="1433384"/>
            <a:ext cx="11217349" cy="5165124"/>
          </a:xfrm>
        </p:spPr>
        <p:txBody>
          <a:bodyPr>
            <a:normAutofit/>
          </a:bodyPr>
          <a:lstStyle/>
          <a:p>
            <a:r>
              <a:rPr lang="ru-RU" sz="2400" dirty="0">
                <a:latin typeface="Times New Roman" panose="02020603050405020304" pitchFamily="18" charset="0"/>
                <a:cs typeface="Times New Roman" panose="02020603050405020304" pitchFamily="18" charset="0"/>
              </a:rPr>
              <a:t>В результате работы над проектом по физике " Физические основы и природа явления «Северного сияния»", я закрепила свои знания о магнитном поле Земли, поняла, что при столкновении заряженных частиц солнечного света с молекулами газов происходит высвобождение энергии и свечение слоёв атмосферы, которое называют полярным сиянием.</a:t>
            </a:r>
          </a:p>
          <a:p>
            <a:r>
              <a:rPr lang="ru-RU" sz="2400" dirty="0">
                <a:latin typeface="Times New Roman" panose="02020603050405020304" pitchFamily="18" charset="0"/>
                <a:cs typeface="Times New Roman" panose="02020603050405020304" pitchFamily="18" charset="0"/>
              </a:rPr>
              <a:t>Изучив литературу, было выяснено:</a:t>
            </a:r>
          </a:p>
          <a:p>
            <a:r>
              <a:rPr lang="ru-RU" sz="2400" dirty="0">
                <a:latin typeface="Times New Roman" panose="02020603050405020304" pitchFamily="18" charset="0"/>
                <a:cs typeface="Times New Roman" panose="02020603050405020304" pitchFamily="18" charset="0"/>
              </a:rPr>
              <a:t>- что такое «Северное сияние» и как оно образуется;</a:t>
            </a:r>
          </a:p>
          <a:p>
            <a:r>
              <a:rPr lang="ru-RU" sz="2400" dirty="0">
                <a:latin typeface="Times New Roman" panose="02020603050405020304" pitchFamily="18" charset="0"/>
                <a:cs typeface="Times New Roman" panose="02020603050405020304" pitchFamily="18" charset="0"/>
              </a:rPr>
              <a:t>- что думали наши предки о северном сиянии;</a:t>
            </a:r>
          </a:p>
          <a:p>
            <a:r>
              <a:rPr lang="ru-RU" sz="2400" dirty="0">
                <a:latin typeface="Times New Roman" panose="02020603050405020304" pitchFamily="18" charset="0"/>
                <a:cs typeface="Times New Roman" panose="02020603050405020304" pitchFamily="18" charset="0"/>
              </a:rPr>
              <a:t>- каково научное обоснование северного сияния;</a:t>
            </a:r>
          </a:p>
          <a:p>
            <a:r>
              <a:rPr lang="ru-RU" sz="2400" dirty="0">
                <a:latin typeface="Times New Roman" panose="02020603050405020304" pitchFamily="18" charset="0"/>
                <a:cs typeface="Times New Roman" panose="02020603050405020304" pitchFamily="18" charset="0"/>
              </a:rPr>
              <a:t>-  где и как часто можно увидеть северное сияние.</a:t>
            </a:r>
          </a:p>
          <a:p>
            <a:r>
              <a:rPr lang="ru-RU" sz="2400" dirty="0">
                <a:latin typeface="Times New Roman" panose="02020603050405020304" pitchFamily="18" charset="0"/>
                <a:cs typeface="Times New Roman" panose="02020603050405020304" pitchFamily="18" charset="0"/>
              </a:rPr>
              <a:t>По изученному материалу создали электронное учебное пособие (презентацию).</a:t>
            </a:r>
          </a:p>
          <a:p>
            <a:pPr marL="0" indent="0">
              <a:buNone/>
            </a:pPr>
            <a:endParaRPr lang="ru-RU" dirty="0"/>
          </a:p>
        </p:txBody>
      </p:sp>
    </p:spTree>
    <p:extLst>
      <p:ext uri="{BB962C8B-B14F-4D97-AF65-F5344CB8AC3E}">
        <p14:creationId xmlns:p14="http://schemas.microsoft.com/office/powerpoint/2010/main" val="313078236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ea typeface="Calibri" panose="020F0502020204030204" pitchFamily="34" charset="0"/>
                <a:cs typeface="Times New Roman" panose="02020603050405020304" pitchFamily="18" charset="0"/>
              </a:rPr>
              <a:t>Заключение</a:t>
            </a:r>
            <a:endParaRPr lang="ru-RU" dirty="0"/>
          </a:p>
        </p:txBody>
      </p:sp>
      <p:sp>
        <p:nvSpPr>
          <p:cNvPr id="3" name="Объект 2"/>
          <p:cNvSpPr>
            <a:spLocks noGrp="1"/>
          </p:cNvSpPr>
          <p:nvPr>
            <p:ph idx="1"/>
          </p:nvPr>
        </p:nvSpPr>
        <p:spPr/>
        <p:txBody>
          <a:bodyPr/>
          <a:lstStyle/>
          <a:p>
            <a:r>
              <a:rPr lang="ru-RU" sz="2400" dirty="0">
                <a:latin typeface="Times New Roman" panose="02020603050405020304" pitchFamily="18" charset="0"/>
                <a:cs typeface="Times New Roman" panose="02020603050405020304" pitchFamily="18" charset="0"/>
              </a:rPr>
              <a:t>Исходя из выводов по проделанной работе определили перспективы дальнейшего развития проекта: данное учебное пособие будет полезно для использования на уроках физики при изучении темы «Оптика» и «Магнитное поле», а также на уроках астрономии и географии.	</a:t>
            </a:r>
          </a:p>
          <a:p>
            <a:endParaRPr lang="ru-RU" dirty="0"/>
          </a:p>
        </p:txBody>
      </p:sp>
    </p:spTree>
    <p:extLst>
      <p:ext uri="{BB962C8B-B14F-4D97-AF65-F5344CB8AC3E}">
        <p14:creationId xmlns:p14="http://schemas.microsoft.com/office/powerpoint/2010/main" val="3867053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4AE9E21-E1AB-43CE-A610-2D6AA588C1C0}"/>
              </a:ext>
            </a:extLst>
          </p:cNvPr>
          <p:cNvSpPr>
            <a:spLocks noGrp="1"/>
          </p:cNvSpPr>
          <p:nvPr>
            <p:ph type="title"/>
          </p:nvPr>
        </p:nvSpPr>
        <p:spPr>
          <a:xfrm>
            <a:off x="685800" y="205563"/>
            <a:ext cx="10131425" cy="1456267"/>
          </a:xfrm>
        </p:spPr>
        <p:txBody>
          <a:bodyPr>
            <a:normAutofit/>
          </a:bodyPr>
          <a:lstStyle/>
          <a:p>
            <a:pPr algn="ct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Список литературы</a:t>
            </a:r>
            <a:endParaRPr lang="ru-RU" sz="4400" dirty="0"/>
          </a:p>
        </p:txBody>
      </p:sp>
      <p:sp>
        <p:nvSpPr>
          <p:cNvPr id="3" name="Объект 2">
            <a:extLst>
              <a:ext uri="{FF2B5EF4-FFF2-40B4-BE49-F238E27FC236}">
                <a16:creationId xmlns="" xmlns:a16="http://schemas.microsoft.com/office/drawing/2014/main" id="{9B1282DD-2050-4737-B034-07EFCDBA44DA}"/>
              </a:ext>
            </a:extLst>
          </p:cNvPr>
          <p:cNvSpPr>
            <a:spLocks noGrp="1"/>
          </p:cNvSpPr>
          <p:nvPr>
            <p:ph idx="1"/>
          </p:nvPr>
        </p:nvSpPr>
        <p:spPr>
          <a:xfrm>
            <a:off x="685799" y="1738030"/>
            <a:ext cx="10131425" cy="3649133"/>
          </a:xfrm>
        </p:spPr>
        <p:txBody>
          <a:bodyPr/>
          <a:lstStyle/>
          <a:p>
            <a:pPr lvl="0" fontAlgn="base"/>
            <a:r>
              <a:rPr lang="ru-RU" dirty="0" smtClean="0">
                <a:latin typeface="Times New Roman" panose="02020603050405020304" pitchFamily="18" charset="0"/>
                <a:cs typeface="Times New Roman" panose="02020603050405020304" pitchFamily="18" charset="0"/>
              </a:rPr>
              <a:t>1.  Александров </a:t>
            </a:r>
            <a:r>
              <a:rPr lang="ru-RU" dirty="0">
                <a:latin typeface="Times New Roman" panose="02020603050405020304" pitchFamily="18" charset="0"/>
                <a:cs typeface="Times New Roman" panose="02020603050405020304" pitchFamily="18" charset="0"/>
              </a:rPr>
              <a:t>Н.Л. Полярные сияния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lvl="0" fontAlgn="base"/>
            <a:r>
              <a:rPr lang="ru-RU" dirty="0" smtClean="0">
                <a:latin typeface="Times New Roman" panose="02020603050405020304" pitchFamily="18" charset="0"/>
                <a:cs typeface="Times New Roman" panose="02020603050405020304" pitchFamily="18" charset="0"/>
              </a:rPr>
              <a:t>2. Исаев </a:t>
            </a:r>
            <a:r>
              <a:rPr lang="ru-RU" dirty="0">
                <a:latin typeface="Times New Roman" panose="02020603050405020304" pitchFamily="18" charset="0"/>
                <a:cs typeface="Times New Roman" panose="02020603050405020304" pitchFamily="18" charset="0"/>
              </a:rPr>
              <a:t>С.Л. Полярные сияния.  </a:t>
            </a:r>
          </a:p>
          <a:p>
            <a:pPr lvl="0"/>
            <a:r>
              <a:rPr lang="ru-RU" u="sng" dirty="0" smtClean="0">
                <a:latin typeface="Times New Roman" panose="02020603050405020304" pitchFamily="18" charset="0"/>
                <a:cs typeface="Times New Roman" panose="02020603050405020304" pitchFamily="18" charset="0"/>
                <a:hlinkClick r:id="rId2"/>
              </a:rPr>
              <a:t>3. https</a:t>
            </a:r>
            <a:r>
              <a:rPr lang="ru-RU" u="sng" dirty="0">
                <a:latin typeface="Times New Roman" panose="02020603050405020304" pitchFamily="18" charset="0"/>
                <a:cs typeface="Times New Roman" panose="02020603050405020304" pitchFamily="18" charset="0"/>
                <a:hlinkClick r:id="rId2"/>
              </a:rPr>
              <a:t>://cyberleninka.ru/article/n/fizika-polyarnyh-siyaniy</a:t>
            </a:r>
            <a:r>
              <a:rPr lang="ru-RU" dirty="0">
                <a:latin typeface="Times New Roman" panose="02020603050405020304" pitchFamily="18" charset="0"/>
                <a:cs typeface="Times New Roman" panose="02020603050405020304" pitchFamily="18" charset="0"/>
              </a:rPr>
              <a:t> - электронный ресурс</a:t>
            </a:r>
          </a:p>
          <a:p>
            <a:pPr lvl="0" fontAlgn="base"/>
            <a:r>
              <a:rPr lang="ru-RU" u="sng" dirty="0" smtClean="0">
                <a:latin typeface="Times New Roman" panose="02020603050405020304" pitchFamily="18" charset="0"/>
                <a:cs typeface="Times New Roman" panose="02020603050405020304" pitchFamily="18" charset="0"/>
                <a:hlinkClick r:id="rId3"/>
              </a:rPr>
              <a:t>4. https</a:t>
            </a:r>
            <a:r>
              <a:rPr lang="ru-RU" u="sng" dirty="0">
                <a:latin typeface="Times New Roman" panose="02020603050405020304" pitchFamily="18" charset="0"/>
                <a:cs typeface="Times New Roman" panose="02020603050405020304" pitchFamily="18" charset="0"/>
                <a:hlinkClick r:id="rId3"/>
              </a:rPr>
              <a:t>://botana.biz/prepod/obj/oucglspo.html#</a:t>
            </a:r>
            <a:r>
              <a:rPr lang="ru-RU" dirty="0">
                <a:latin typeface="Times New Roman" panose="02020603050405020304" pitchFamily="18" charset="0"/>
                <a:cs typeface="Times New Roman" panose="02020603050405020304" pitchFamily="18" charset="0"/>
              </a:rPr>
              <a:t> - электронный ресурс</a:t>
            </a:r>
          </a:p>
          <a:p>
            <a:pPr lvl="0" fontAlgn="base"/>
            <a:r>
              <a:rPr lang="ru-RU" u="sng" dirty="0" smtClean="0">
                <a:latin typeface="Times New Roman" panose="02020603050405020304" pitchFamily="18" charset="0"/>
                <a:cs typeface="Times New Roman" panose="02020603050405020304" pitchFamily="18" charset="0"/>
                <a:hlinkClick r:id="rId4"/>
              </a:rPr>
              <a:t>5. https</a:t>
            </a:r>
            <a:r>
              <a:rPr lang="ru-RU" u="sng" dirty="0">
                <a:latin typeface="Times New Roman" panose="02020603050405020304" pitchFamily="18" charset="0"/>
                <a:cs typeface="Times New Roman" panose="02020603050405020304" pitchFamily="18" charset="0"/>
                <a:hlinkClick r:id="rId4"/>
              </a:rPr>
              <a:t>://tvorcheskieproekty.ru/node/5103?ysclid=lv2tjwty24249854534</a:t>
            </a:r>
            <a:r>
              <a:rPr lang="ru-RU" dirty="0">
                <a:latin typeface="Times New Roman" panose="02020603050405020304" pitchFamily="18" charset="0"/>
                <a:cs typeface="Times New Roman" panose="02020603050405020304" pitchFamily="18" charset="0"/>
              </a:rPr>
              <a:t> – электронный ресурс</a:t>
            </a:r>
          </a:p>
          <a:p>
            <a:pPr marL="342900" lvl="0" indent="-342900" algn="just" fontAlgn="base">
              <a:lnSpc>
                <a:spcPct val="115000"/>
              </a:lnSpc>
              <a:spcAft>
                <a:spcPts val="1000"/>
              </a:spcAft>
              <a:buFont typeface="+mj-lt"/>
              <a:buAutoNum type="arabicPeriod"/>
              <a:tabLst>
                <a:tab pos="457200" algn="l"/>
              </a:tabLst>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94903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EEBF25-F3C2-4BAA-97A4-9239F9BF6EE8}"/>
              </a:ext>
            </a:extLst>
          </p:cNvPr>
          <p:cNvSpPr>
            <a:spLocks noGrp="1"/>
          </p:cNvSpPr>
          <p:nvPr>
            <p:ph type="title"/>
          </p:nvPr>
        </p:nvSpPr>
        <p:spPr/>
        <p:txBody>
          <a:bodyPr>
            <a:normAutofit/>
          </a:bodyPr>
          <a:lstStyle/>
          <a:p>
            <a:pPr algn="ctr"/>
            <a:r>
              <a:rPr lang="ru-RU" sz="3200" b="1" dirty="0">
                <a:effectLst/>
                <a:latin typeface="Times New Roman" panose="02020603050405020304" pitchFamily="18" charset="0"/>
                <a:ea typeface="Calibri" panose="020F0502020204030204" pitchFamily="34" charset="0"/>
                <a:cs typeface="Times New Roman" panose="02020603050405020304" pitchFamily="18" charset="0"/>
              </a:rPr>
              <a:t> Введение</a:t>
            </a:r>
            <a:endParaRPr lang="ru-RU" sz="3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78F6EE75-178A-4091-9853-9554D0AB7A1E}"/>
              </a:ext>
            </a:extLst>
          </p:cNvPr>
          <p:cNvSpPr>
            <a:spLocks noGrp="1"/>
          </p:cNvSpPr>
          <p:nvPr>
            <p:ph idx="1"/>
          </p:nvPr>
        </p:nvSpPr>
        <p:spPr>
          <a:xfrm>
            <a:off x="685801" y="2142067"/>
            <a:ext cx="10131425" cy="4357587"/>
          </a:xfrm>
        </p:spPr>
        <p:txBody>
          <a:bodyPr/>
          <a:lstStyle/>
          <a:p>
            <a:pPr algn="just" fontAlgn="base"/>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Северное (полярное) сияние – это одно из самых красивых световых явлений в природе. Оно привлекало внимание человека на протяжении всей его истории.</a:t>
            </a:r>
          </a:p>
          <a:p>
            <a:pPr algn="just" fontAlgn="base"/>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Тайна полярных сияний оставалась нераскрытой в течении многих веков.</a:t>
            </a:r>
          </a:p>
          <a:p>
            <a:pPr algn="just" fontAlgn="base"/>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Почему возникает полярное сияние?</a:t>
            </a:r>
          </a:p>
          <a:p>
            <a:pPr algn="just" fontAlgn="base"/>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Поэтому меня заинтересовал вопрос, откуда берётся Северное сияние, и почему мы не можем в нашей местности наблюдать это явление?</a:t>
            </a:r>
          </a:p>
          <a:p>
            <a:endParaRPr lang="ru-RU" dirty="0"/>
          </a:p>
        </p:txBody>
      </p:sp>
    </p:spTree>
    <p:extLst>
      <p:ext uri="{BB962C8B-B14F-4D97-AF65-F5344CB8AC3E}">
        <p14:creationId xmlns:p14="http://schemas.microsoft.com/office/powerpoint/2010/main" val="57382431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2909FF7-6B34-422A-A80F-8E2480584F9F}"/>
              </a:ext>
            </a:extLst>
          </p:cNvPr>
          <p:cNvSpPr>
            <a:spLocks noGrp="1"/>
          </p:cNvSpPr>
          <p:nvPr>
            <p:ph type="title"/>
          </p:nvPr>
        </p:nvSpPr>
        <p:spPr>
          <a:xfrm>
            <a:off x="685801" y="598967"/>
            <a:ext cx="10131425" cy="1456267"/>
          </a:xfrm>
        </p:spPr>
        <p:txBody>
          <a:bodyPr>
            <a:normAutofit/>
          </a:bodyPr>
          <a:lstStyle/>
          <a:p>
            <a:pPr algn="ctr"/>
            <a:r>
              <a:rPr lang="ru-RU" sz="2400" dirty="0">
                <a:effectLst/>
                <a:latin typeface="Calibri" panose="020F0502020204030204" pitchFamily="34" charset="0"/>
                <a:ea typeface="Calibri" panose="020F0502020204030204" pitchFamily="34" charset="0"/>
                <a:cs typeface="Times New Roman" panose="02020603050405020304" pitchFamily="18" charset="0"/>
              </a:rPr>
              <a:t/>
            </a:r>
            <a:br>
              <a:rPr lang="ru-RU" sz="2400" dirty="0">
                <a:effectLst/>
                <a:latin typeface="Calibri" panose="020F0502020204030204" pitchFamily="34" charset="0"/>
                <a:ea typeface="Calibri" panose="020F0502020204030204" pitchFamily="34" charset="0"/>
                <a:cs typeface="Times New Roman" panose="02020603050405020304" pitchFamily="18" charset="0"/>
              </a:rPr>
            </a:br>
            <a:endParaRPr lang="ru-RU" sz="4400" dirty="0"/>
          </a:p>
        </p:txBody>
      </p:sp>
      <p:sp>
        <p:nvSpPr>
          <p:cNvPr id="3" name="Объект 2">
            <a:extLst>
              <a:ext uri="{FF2B5EF4-FFF2-40B4-BE49-F238E27FC236}">
                <a16:creationId xmlns="" xmlns:a16="http://schemas.microsoft.com/office/drawing/2014/main" id="{BAFFF4A1-B43B-4DA5-983D-BECA96B90EA9}"/>
              </a:ext>
            </a:extLst>
          </p:cNvPr>
          <p:cNvSpPr>
            <a:spLocks noGrp="1"/>
          </p:cNvSpPr>
          <p:nvPr>
            <p:ph idx="1"/>
          </p:nvPr>
        </p:nvSpPr>
        <p:spPr>
          <a:xfrm>
            <a:off x="164757" y="280086"/>
            <a:ext cx="12027243" cy="6577914"/>
          </a:xfrm>
        </p:spPr>
        <p:txBody>
          <a:bodyPr>
            <a:normAutofit fontScale="92500" lnSpcReduction="20000"/>
          </a:bodyPr>
          <a:lstStyle/>
          <a:p>
            <a:pPr algn="ctr"/>
            <a:r>
              <a:rPr lang="ru-RU" b="1" dirty="0">
                <a:solidFill>
                  <a:srgbClr val="FF0000"/>
                </a:solidFill>
                <a:latin typeface="Times New Roman" panose="02020603050405020304" pitchFamily="18" charset="0"/>
                <a:cs typeface="Times New Roman" panose="02020603050405020304" pitchFamily="18" charset="0"/>
              </a:rPr>
              <a:t>Цель проекта:</a:t>
            </a:r>
          </a:p>
          <a:p>
            <a:r>
              <a:rPr lang="ru-RU" dirty="0">
                <a:latin typeface="Times New Roman" panose="02020603050405020304" pitchFamily="18" charset="0"/>
                <a:cs typeface="Times New Roman" panose="02020603050405020304" pitchFamily="18" charset="0"/>
              </a:rPr>
              <a:t>Изучить природное явление «Северное сияние</a:t>
            </a:r>
            <a:r>
              <a:rPr lang="ru-RU" b="1"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ctr"/>
            <a:r>
              <a:rPr lang="ru-RU" b="1" dirty="0">
                <a:solidFill>
                  <a:srgbClr val="FF0000"/>
                </a:solidFill>
                <a:latin typeface="Times New Roman" panose="02020603050405020304" pitchFamily="18" charset="0"/>
                <a:cs typeface="Times New Roman" panose="02020603050405020304" pitchFamily="18" charset="0"/>
              </a:rPr>
              <a:t>Задачи проекта:</a:t>
            </a:r>
          </a:p>
          <a:p>
            <a:pPr lvl="0"/>
            <a:r>
              <a:rPr lang="ru-RU" dirty="0">
                <a:latin typeface="Times New Roman" panose="02020603050405020304" pitchFamily="18" charset="0"/>
                <a:cs typeface="Times New Roman" panose="02020603050405020304" pitchFamily="18" charset="0"/>
              </a:rPr>
              <a:t>Изучить, что такое «Северное сияние» и как оно образуется.</a:t>
            </a:r>
          </a:p>
          <a:p>
            <a:pPr lvl="0"/>
            <a:r>
              <a:rPr lang="ru-RU" dirty="0">
                <a:latin typeface="Times New Roman" panose="02020603050405020304" pitchFamily="18" charset="0"/>
                <a:cs typeface="Times New Roman" panose="02020603050405020304" pitchFamily="18" charset="0"/>
              </a:rPr>
              <a:t>Узнать, что думали наши предки о северном сиянии.</a:t>
            </a:r>
          </a:p>
          <a:p>
            <a:pPr lvl="0"/>
            <a:r>
              <a:rPr lang="ru-RU" dirty="0">
                <a:latin typeface="Times New Roman" panose="02020603050405020304" pitchFamily="18" charset="0"/>
                <a:cs typeface="Times New Roman" panose="02020603050405020304" pitchFamily="18" charset="0"/>
              </a:rPr>
              <a:t>Научное обоснование северного сияния</a:t>
            </a:r>
          </a:p>
          <a:p>
            <a:pPr lvl="0"/>
            <a:r>
              <a:rPr lang="ru-RU" dirty="0">
                <a:latin typeface="Times New Roman" panose="02020603050405020304" pitchFamily="18" charset="0"/>
                <a:cs typeface="Times New Roman" panose="02020603050405020304" pitchFamily="18" charset="0"/>
              </a:rPr>
              <a:t>Где и как часто можно увидеть Северное сияние?</a:t>
            </a:r>
          </a:p>
          <a:p>
            <a:pPr lvl="0"/>
            <a:r>
              <a:rPr lang="ru-RU" dirty="0">
                <a:latin typeface="Times New Roman" panose="02020603050405020304" pitchFamily="18" charset="0"/>
                <a:cs typeface="Times New Roman" panose="02020603050405020304" pitchFamily="18" charset="0"/>
              </a:rPr>
              <a:t>Исходя из выводов по проделанной работе определить перспективы дальнейшего развития проекта.</a:t>
            </a:r>
          </a:p>
          <a:p>
            <a:pPr lvl="0"/>
            <a:r>
              <a:rPr lang="ru-RU" dirty="0">
                <a:latin typeface="Times New Roman" panose="02020603050405020304" pitchFamily="18" charset="0"/>
                <a:cs typeface="Times New Roman" panose="02020603050405020304" pitchFamily="18" charset="0"/>
              </a:rPr>
              <a:t>Создать электронное учебное пособие (презентацию).</a:t>
            </a:r>
          </a:p>
          <a:p>
            <a:pPr algn="ctr"/>
            <a:r>
              <a:rPr lang="ru-RU" b="1" dirty="0">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Объект исследования                 </a:t>
            </a:r>
            <a:endParaRPr lang="ru-RU" dirty="0">
              <a:solidFill>
                <a:srgbClr val="FF0000"/>
              </a:solidFill>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Природное явление «Северное сияние»</a:t>
            </a:r>
          </a:p>
          <a:p>
            <a:pPr algn="ctr"/>
            <a:r>
              <a:rPr lang="ru-RU" b="1" dirty="0">
                <a:solidFill>
                  <a:srgbClr val="FF0000"/>
                </a:solidFill>
                <a:latin typeface="Times New Roman" panose="02020603050405020304" pitchFamily="18" charset="0"/>
                <a:cs typeface="Times New Roman" panose="02020603050405020304" pitchFamily="18" charset="0"/>
              </a:rPr>
              <a:t>                            Предмет исследования:                   </a:t>
            </a:r>
            <a:endParaRPr lang="ru-RU" dirty="0">
              <a:solidFill>
                <a:srgbClr val="FF0000"/>
              </a:solidFill>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Возникновение «Северного сияние» и его сущность.</a:t>
            </a:r>
          </a:p>
          <a:p>
            <a:pPr algn="ctr"/>
            <a:r>
              <a:rPr lang="ru-RU" b="1" dirty="0">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Методы работы над проектом: </a:t>
            </a:r>
            <a:endParaRPr lang="ru-RU" b="1"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 Поисковый метод с использованием литературы, а также поиск информации в сети Интернет</a:t>
            </a:r>
            <a:r>
              <a:rPr lang="ru-RU" dirty="0" smtClean="0">
                <a:latin typeface="Times New Roman" panose="02020603050405020304" pitchFamily="18" charset="0"/>
                <a:cs typeface="Times New Roman" panose="02020603050405020304" pitchFamily="18" charset="0"/>
              </a:rPr>
              <a:t>.</a:t>
            </a:r>
          </a:p>
          <a:p>
            <a:r>
              <a:rPr lang="ru-RU" sz="1900" dirty="0" smtClean="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2. Практический метод – создание электронного учебного пособия для дальнейшего его применения на уроках в школе.</a:t>
            </a:r>
            <a:br>
              <a:rPr lang="ru-RU" sz="1900" dirty="0">
                <a:latin typeface="Times New Roman" panose="02020603050405020304" pitchFamily="18" charset="0"/>
                <a:cs typeface="Times New Roman" panose="02020603050405020304" pitchFamily="18" charset="0"/>
              </a:rPr>
            </a:br>
            <a:r>
              <a:rPr lang="ru-RU" sz="1900" dirty="0">
                <a:latin typeface="Times New Roman" panose="02020603050405020304" pitchFamily="18" charset="0"/>
                <a:cs typeface="Times New Roman" panose="02020603050405020304" pitchFamily="18" charset="0"/>
              </a:rPr>
              <a:t>3. Анализ полученных данных.</a:t>
            </a:r>
          </a:p>
          <a:p>
            <a:pPr algn="ct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27433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23E1C70-7FBD-4ABA-A40B-8CF26E105AAF}"/>
              </a:ext>
            </a:extLst>
          </p:cNvPr>
          <p:cNvSpPr>
            <a:spLocks noGrp="1"/>
          </p:cNvSpPr>
          <p:nvPr>
            <p:ph type="title"/>
          </p:nvPr>
        </p:nvSpPr>
        <p:spPr/>
        <p:txBody>
          <a:bodyPr/>
          <a:lstStyle/>
          <a:p>
            <a:pPr algn="ct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Актуальность выбора темы:</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F89114D7-58B5-4159-95F6-85271623F677}"/>
              </a:ext>
            </a:extLst>
          </p:cNvPr>
          <p:cNvSpPr>
            <a:spLocks noGrp="1"/>
          </p:cNvSpPr>
          <p:nvPr>
            <p:ph idx="1"/>
          </p:nvPr>
        </p:nvSpPr>
        <p:spPr/>
        <p:txBody>
          <a:bodyPr/>
          <a:lstStyle/>
          <a:p>
            <a:pPr marL="342900" lvl="0" indent="-342900">
              <a:lnSpc>
                <a:spcPct val="115000"/>
              </a:lnSpc>
              <a:buFont typeface="+mj-lt"/>
              <a:buAutoNum type="arabicPeriod"/>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Это является уникальным явлением, которое привлекает внимание людей со всего мира. Такая тема может вызвать интерес и восхищение у аудитории.</a:t>
            </a:r>
          </a:p>
          <a:p>
            <a:pPr marL="342900" lvl="0" indent="-342900">
              <a:lnSpc>
                <a:spcPct val="115000"/>
              </a:lnSpc>
              <a:buFont typeface="+mj-lt"/>
              <a:buAutoNum type="arabicPeriod"/>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Изучение феномена северного сияния может способствовать популяризации научно-популярных знаний и привлечь внимание к изучению физики и атмосферы космических явлений.</a:t>
            </a:r>
          </a:p>
          <a:p>
            <a:pPr marL="342900" lvl="0" indent="-342900">
              <a:lnSpc>
                <a:spcPct val="115000"/>
              </a:lnSpc>
              <a:spcAft>
                <a:spcPts val="1000"/>
              </a:spcAft>
              <a:buFont typeface="+mj-lt"/>
              <a:buAutoNum type="arabicPeriod"/>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Также, выбор этой темы в рамках индивидуального проекта может предоставить возможность для исследования современных методов наблюдения и фотографирования северного сияния, а также его влияния на местные сообщества и культуру.</a:t>
            </a:r>
          </a:p>
          <a:p>
            <a:pPr marL="0" indent="0">
              <a:buNone/>
            </a:pPr>
            <a:endParaRPr lang="ru-RU" dirty="0"/>
          </a:p>
        </p:txBody>
      </p:sp>
    </p:spTree>
    <p:extLst>
      <p:ext uri="{BB962C8B-B14F-4D97-AF65-F5344CB8AC3E}">
        <p14:creationId xmlns:p14="http://schemas.microsoft.com/office/powerpoint/2010/main" val="394581940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8C4E6F0-D51C-4F62-BFF4-56DE9322E114}"/>
              </a:ext>
            </a:extLst>
          </p:cNvPr>
          <p:cNvSpPr>
            <a:spLocks noGrp="1"/>
          </p:cNvSpPr>
          <p:nvPr>
            <p:ph type="title"/>
          </p:nvPr>
        </p:nvSpPr>
        <p:spPr>
          <a:xfrm>
            <a:off x="653903" y="0"/>
            <a:ext cx="10131425" cy="1456267"/>
          </a:xfrm>
        </p:spPr>
        <p:txBody>
          <a:bodyPr/>
          <a:lstStyle/>
          <a:p>
            <a:pPr algn="ct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dirty="0">
                <a:effectLst/>
                <a:latin typeface="Cambria" panose="02040503050406030204" pitchFamily="18" charset="0"/>
                <a:ea typeface="Times New Roman" panose="02020603050405020304" pitchFamily="18" charset="0"/>
                <a:cs typeface="Times New Roman" panose="02020603050405020304" pitchFamily="18" charset="0"/>
              </a:rPr>
              <a:t>Что такое Северное сияние и как оно образуется?</a:t>
            </a:r>
            <a:endParaRPr lang="ru-RU" dirty="0"/>
          </a:p>
        </p:txBody>
      </p:sp>
      <p:sp>
        <p:nvSpPr>
          <p:cNvPr id="3" name="Объект 2">
            <a:extLst>
              <a:ext uri="{FF2B5EF4-FFF2-40B4-BE49-F238E27FC236}">
                <a16:creationId xmlns="" xmlns:a16="http://schemas.microsoft.com/office/drawing/2014/main" id="{2D16140F-3EDD-4A5A-A483-1A42889FEEA5}"/>
              </a:ext>
            </a:extLst>
          </p:cNvPr>
          <p:cNvSpPr>
            <a:spLocks noGrp="1"/>
          </p:cNvSpPr>
          <p:nvPr>
            <p:ph idx="1"/>
          </p:nvPr>
        </p:nvSpPr>
        <p:spPr>
          <a:xfrm>
            <a:off x="6186615" y="1244008"/>
            <a:ext cx="6063050" cy="5613991"/>
          </a:xfrm>
        </p:spPr>
        <p:txBody>
          <a:bodyPr>
            <a:normAutofit fontScale="92500" lnSpcReduction="10000"/>
          </a:bodyPr>
          <a:lstStyle/>
          <a:p>
            <a:pPr marL="0" indent="0">
              <a:buNone/>
            </a:pPr>
            <a:endParaRPr lang="ru-RU" dirty="0" smtClean="0"/>
          </a:p>
          <a:p>
            <a:r>
              <a:rPr lang="ru-RU" dirty="0" smtClean="0"/>
              <a:t>Северное </a:t>
            </a:r>
            <a:r>
              <a:rPr lang="ru-RU" dirty="0"/>
              <a:t>сияние — это оптический эффект, который возникает, когда на Солнце бушуют магнитные бури. Во время вспышек частицы солнечного ветра отделяются от верхнего слоя Солнца, его короны, и долетают до магнитосферы Земли. Магнитное поле планеты заставляет большую часть частиц ветра — протонов и электронов — двигаться к полюсам, где они встречаются с газами в атмосфере Земли и приобретают цвет.</a:t>
            </a:r>
          </a:p>
          <a:p>
            <a:pPr lvl="1"/>
            <a:r>
              <a:rPr lang="ru-RU" dirty="0"/>
              <a:t>Цвет сияния зависит от того, с какими газами взаимодействуют частицы солнечного ветра и на какой высоте это происходит. Красные и зелёные оттенки указывают на контакт с кислородом, синие и фиолетовые — на контакт с азотом. Чаще всего можно увидеть зелёное сияние, оно образуется на высоте 100–200 километров от поверхности Земли, самое редкое — синее, возникающее на высоте 500 километров. А ещё у сияния много форм: столбы, ленты, дюны.</a:t>
            </a:r>
          </a:p>
          <a:p>
            <a:r>
              <a:rPr lang="ru-RU" dirty="0"/>
              <a:t>Солнечный ветер — это заряженные частицы, протоны и электроны, которые отделяются от верхнего слоя атмосферы Солнца. Они устремляются к полюсам Земли под влиянием магнитного </a:t>
            </a:r>
            <a:r>
              <a:rPr lang="ru-RU" dirty="0" smtClean="0"/>
              <a:t>поля</a:t>
            </a:r>
          </a:p>
          <a:p>
            <a:endParaRPr lang="ru-RU" dirty="0"/>
          </a:p>
        </p:txBody>
      </p:sp>
      <p:pic>
        <p:nvPicPr>
          <p:cNvPr id="4" name="Рисунок 3" descr="Исследовательская работа по теме Северное сияние"/>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17" y="1244008"/>
            <a:ext cx="5362832" cy="5613991"/>
          </a:xfrm>
          <a:prstGeom prst="rect">
            <a:avLst/>
          </a:prstGeom>
          <a:noFill/>
          <a:ln>
            <a:noFill/>
          </a:ln>
        </p:spPr>
      </p:pic>
    </p:spTree>
    <p:extLst>
      <p:ext uri="{BB962C8B-B14F-4D97-AF65-F5344CB8AC3E}">
        <p14:creationId xmlns:p14="http://schemas.microsoft.com/office/powerpoint/2010/main" val="25018791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7CFF00C-8DCB-4C57-9C67-CE79B7120123}"/>
              </a:ext>
            </a:extLst>
          </p:cNvPr>
          <p:cNvSpPr>
            <a:spLocks noGrp="1"/>
          </p:cNvSpPr>
          <p:nvPr>
            <p:ph type="title"/>
          </p:nvPr>
        </p:nvSpPr>
        <p:spPr/>
        <p:txBody>
          <a:bodyPr>
            <a:normAutofit/>
          </a:bodyPr>
          <a:lstStyle/>
          <a:p>
            <a:pPr algn="ctr"/>
            <a:r>
              <a:rPr lang="ru-RU" sz="2400" dirty="0">
                <a:latin typeface="Times New Roman" panose="02020603050405020304" pitchFamily="18" charset="0"/>
                <a:cs typeface="Times New Roman" panose="02020603050405020304" pitchFamily="18" charset="0"/>
              </a:rPr>
              <a:t>Как выглядит северное сияние</a:t>
            </a:r>
            <a:r>
              <a:rPr lang="en-US"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 xmlns:a16="http://schemas.microsoft.com/office/drawing/2014/main" id="{49A82CF5-BF1C-4902-871D-05346BFE037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855" y="1994590"/>
            <a:ext cx="5467658" cy="3537491"/>
          </a:xfrm>
          <a:prstGeom prst="rect">
            <a:avLst/>
          </a:prstGeom>
          <a:noFill/>
        </p:spPr>
      </p:pic>
      <p:pic>
        <p:nvPicPr>
          <p:cNvPr id="5" name="Рисунок 4">
            <a:extLst>
              <a:ext uri="{FF2B5EF4-FFF2-40B4-BE49-F238E27FC236}">
                <a16:creationId xmlns="" xmlns:a16="http://schemas.microsoft.com/office/drawing/2014/main" id="{A2B9AE43-4735-47E3-83E1-0424DD8C9D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30855"/>
            <a:ext cx="5943600" cy="3217545"/>
          </a:xfrm>
          <a:prstGeom prst="rect">
            <a:avLst/>
          </a:prstGeom>
          <a:noFill/>
          <a:ln>
            <a:noFill/>
          </a:ln>
        </p:spPr>
      </p:pic>
    </p:spTree>
    <p:extLst>
      <p:ext uri="{BB962C8B-B14F-4D97-AF65-F5344CB8AC3E}">
        <p14:creationId xmlns:p14="http://schemas.microsoft.com/office/powerpoint/2010/main" val="97929860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11DD926-E5F3-4283-BB99-A1AAE2AD376C}"/>
              </a:ext>
            </a:extLst>
          </p:cNvPr>
          <p:cNvSpPr>
            <a:spLocks noGrp="1"/>
          </p:cNvSpPr>
          <p:nvPr>
            <p:ph type="title"/>
          </p:nvPr>
        </p:nvSpPr>
        <p:spPr>
          <a:xfrm>
            <a:off x="685801" y="0"/>
            <a:ext cx="10131425" cy="1399953"/>
          </a:xfrm>
        </p:spPr>
        <p:txBody>
          <a:bodyPr/>
          <a:lstStyle/>
          <a:p>
            <a:pPr algn="ct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Что думали наши предки о Северном сиянии?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4CBC184E-F045-4971-8E92-0FF72D9B0946}"/>
              </a:ext>
            </a:extLst>
          </p:cNvPr>
          <p:cNvSpPr>
            <a:spLocks noGrp="1"/>
          </p:cNvSpPr>
          <p:nvPr>
            <p:ph idx="1"/>
          </p:nvPr>
        </p:nvSpPr>
        <p:spPr>
          <a:xfrm>
            <a:off x="0" y="3608173"/>
            <a:ext cx="12192000" cy="3249827"/>
          </a:xfrm>
        </p:spPr>
        <p:txBody>
          <a:bodyPr>
            <a:normAutofit/>
          </a:bodyPr>
          <a:lstStyle/>
          <a:p>
            <a:pPr fontAlgn="base"/>
            <a:r>
              <a:rPr lang="ru-RU" dirty="0">
                <a:latin typeface="Times New Roman" panose="02020603050405020304" pitchFamily="18" charset="0"/>
                <a:cs typeface="Times New Roman" panose="02020603050405020304" pitchFamily="18" charset="0"/>
              </a:rPr>
              <a:t>Издавна жители севера заметили такую особенность - во время долгой зимней полярной ночи, когда можно увидеть северное сияние, некоторые люди начинают странно себя вести. Некоторые говорят о том, что увидев северное сияние, они слышали звуки сказочной красоты и повиновались зову Полярной звезды, приглашающей их посетить древнюю Землю предков.</a:t>
            </a:r>
          </a:p>
          <a:p>
            <a:pPr fontAlgn="base"/>
            <a:r>
              <a:rPr lang="ru-RU" dirty="0">
                <a:latin typeface="Times New Roman" panose="02020603050405020304" pitchFamily="18" charset="0"/>
                <a:cs typeface="Times New Roman" panose="02020603050405020304" pitchFamily="18" charset="0"/>
              </a:rPr>
              <a:t>В норвежской мифологии северное сияние является предвестником плохой погоды - жители отметили, что за этим феноменом природы следуют ветер и снег. </a:t>
            </a:r>
          </a:p>
          <a:p>
            <a:r>
              <a:rPr lang="ru-RU" dirty="0">
                <a:latin typeface="Times New Roman" panose="02020603050405020304" pitchFamily="18" charset="0"/>
                <a:cs typeface="Times New Roman" panose="02020603050405020304" pitchFamily="18" charset="0"/>
              </a:rPr>
              <a:t>В других мифах народов севера говорится о том, что </a:t>
            </a:r>
            <a:r>
              <a:rPr lang="ru-RU" dirty="0" smtClean="0">
                <a:latin typeface="Times New Roman" panose="02020603050405020304" pitchFamily="18" charset="0"/>
                <a:cs typeface="Times New Roman" panose="02020603050405020304" pitchFamily="18" charset="0"/>
              </a:rPr>
              <a:t>полярное </a:t>
            </a:r>
            <a:r>
              <a:rPr lang="ru-RU" dirty="0">
                <a:latin typeface="Times New Roman" panose="02020603050405020304" pitchFamily="18" charset="0"/>
                <a:cs typeface="Times New Roman" panose="02020603050405020304" pitchFamily="18" charset="0"/>
              </a:rPr>
              <a:t>сияние - это танец, исполняемый душами умерших дев. </a:t>
            </a:r>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4" name="Рисунок 3" descr="сияние7"/>
          <p:cNvPicPr/>
          <p:nvPr/>
        </p:nvPicPr>
        <p:blipFill>
          <a:blip r:embed="rId2">
            <a:extLst>
              <a:ext uri="{28A0092B-C50C-407E-A947-70E740481C1C}">
                <a14:useLocalDpi xmlns:a14="http://schemas.microsoft.com/office/drawing/2010/main" val="0"/>
              </a:ext>
            </a:extLst>
          </a:blip>
          <a:srcRect/>
          <a:stretch>
            <a:fillRect/>
          </a:stretch>
        </p:blipFill>
        <p:spPr bwMode="auto">
          <a:xfrm>
            <a:off x="3328086" y="774357"/>
            <a:ext cx="4687330" cy="3056237"/>
          </a:xfrm>
          <a:prstGeom prst="rect">
            <a:avLst/>
          </a:prstGeom>
          <a:noFill/>
          <a:ln>
            <a:noFill/>
          </a:ln>
        </p:spPr>
      </p:pic>
    </p:spTree>
    <p:extLst>
      <p:ext uri="{BB962C8B-B14F-4D97-AF65-F5344CB8AC3E}">
        <p14:creationId xmlns:p14="http://schemas.microsoft.com/office/powerpoint/2010/main" val="277379479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85801" y="2142067"/>
            <a:ext cx="10131425" cy="4374063"/>
          </a:xfrm>
        </p:spPr>
        <p:txBody>
          <a:bodyPr/>
          <a:lstStyle/>
          <a:p>
            <a:pPr fontAlgn="base"/>
            <a:endParaRPr lang="ru-RU" dirty="0" smtClean="0"/>
          </a:p>
          <a:p>
            <a:pPr fontAlgn="base"/>
            <a:endParaRPr lang="ru-RU" dirty="0"/>
          </a:p>
          <a:p>
            <a:pPr fontAlgn="base"/>
            <a:endParaRPr lang="ru-RU" dirty="0" smtClean="0"/>
          </a:p>
          <a:p>
            <a:pPr fontAlgn="base"/>
            <a:r>
              <a:rPr lang="ru-RU" dirty="0" smtClean="0">
                <a:latin typeface="Times New Roman" panose="02020603050405020304" pitchFamily="18" charset="0"/>
                <a:cs typeface="Times New Roman" panose="02020603050405020304" pitchFamily="18" charset="0"/>
              </a:rPr>
              <a:t>Но </a:t>
            </a:r>
            <a:r>
              <a:rPr lang="ru-RU" dirty="0">
                <a:latin typeface="Times New Roman" panose="02020603050405020304" pitchFamily="18" charset="0"/>
                <a:cs typeface="Times New Roman" panose="02020603050405020304" pitchFamily="18" charset="0"/>
              </a:rPr>
              <a:t>не все народы считали, что наблюдать северное сияние - к несчастью, викинги отождествляли этот феномен природы со светлым богом Одином, ведь при желании в полярном свечении можно разглядеть его бороду, острый меч и растрёпанный балахон.</a:t>
            </a:r>
          </a:p>
          <a:p>
            <a:r>
              <a:rPr lang="ru-RU" dirty="0">
                <a:latin typeface="Times New Roman" panose="02020603050405020304" pitchFamily="18" charset="0"/>
                <a:cs typeface="Times New Roman" panose="02020603050405020304" pitchFamily="18" charset="0"/>
              </a:rPr>
              <a:t>Племена индейцев, живущих в северной Америке, полагают, что полярное сияние - это свет от фонарей, которые несут с собой духи, разыскивающие души умерших охотников.</a:t>
            </a:r>
          </a:p>
        </p:txBody>
      </p:sp>
      <p:pic>
        <p:nvPicPr>
          <p:cNvPr id="4" name="Рисунок 3" descr="hello_html_m3855ff68.png"/>
          <p:cNvPicPr/>
          <p:nvPr/>
        </p:nvPicPr>
        <p:blipFill>
          <a:blip r:embed="rId2" cstate="print"/>
          <a:srcRect/>
          <a:stretch>
            <a:fillRect/>
          </a:stretch>
        </p:blipFill>
        <p:spPr bwMode="auto">
          <a:xfrm>
            <a:off x="1762897" y="90616"/>
            <a:ext cx="7768281" cy="4053016"/>
          </a:xfrm>
          <a:prstGeom prst="rect">
            <a:avLst/>
          </a:prstGeom>
          <a:noFill/>
          <a:ln w="9525">
            <a:noFill/>
            <a:miter lim="800000"/>
            <a:headEnd/>
            <a:tailEnd/>
          </a:ln>
        </p:spPr>
      </p:pic>
    </p:spTree>
    <p:extLst>
      <p:ext uri="{BB962C8B-B14F-4D97-AF65-F5344CB8AC3E}">
        <p14:creationId xmlns:p14="http://schemas.microsoft.com/office/powerpoint/2010/main" val="2352734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7665" y="0"/>
            <a:ext cx="12043719" cy="6969211"/>
          </a:xfrm>
        </p:spPr>
        <p:txBody>
          <a:bodyPr>
            <a:normAutofit/>
          </a:bodyPr>
          <a:lstStyle/>
          <a:p>
            <a:pPr fontAlgn="base"/>
            <a:r>
              <a:rPr lang="ru-RU" dirty="0">
                <a:latin typeface="Times New Roman" panose="02020603050405020304" pitchFamily="18" charset="0"/>
                <a:cs typeface="Times New Roman" panose="02020603050405020304" pitchFamily="18" charset="0"/>
              </a:rPr>
              <a:t>Другие племена ощущают этот феномен природы как свет огней, вызванный всесильными северными шаманами.</a:t>
            </a:r>
          </a:p>
          <a:p>
            <a:pPr fontAlgn="base"/>
            <a:r>
              <a:rPr lang="ru-RU" dirty="0">
                <a:latin typeface="Times New Roman" panose="02020603050405020304" pitchFamily="18" charset="0"/>
                <a:cs typeface="Times New Roman" panose="02020603050405020304" pitchFamily="18" charset="0"/>
              </a:rPr>
              <a:t>Долгое время полярные сияния рассматривали как предвестники катастроф – эпидемий, голода и войн. Например, это явление связали с падением Иерусалима и смертью Юлия Цезаря. Во всяком случае, в этом видели проявление гнева богов или других сверхъестественных сил.</a:t>
            </a:r>
          </a:p>
          <a:p>
            <a:pPr fontAlgn="base"/>
            <a:r>
              <a:rPr lang="ru-RU" dirty="0">
                <a:latin typeface="Times New Roman" panose="02020603050405020304" pitchFamily="18" charset="0"/>
                <a:cs typeface="Times New Roman" panose="02020603050405020304" pitchFamily="18" charset="0"/>
              </a:rPr>
              <a:t>В одних случаях северные сияния вызывали страх перед «божьим наказанием», в других, напротив, они представлялись «небесным воинством», поспешающим на помощь. </a:t>
            </a:r>
          </a:p>
          <a:p>
            <a:pPr fontAlgn="base"/>
            <a:r>
              <a:rPr lang="ru-RU" dirty="0">
                <a:latin typeface="Times New Roman" panose="02020603050405020304" pitchFamily="18" charset="0"/>
                <a:cs typeface="Times New Roman" panose="02020603050405020304" pitchFamily="18" charset="0"/>
              </a:rPr>
              <a:t>На русском Севере полярные сияния называли сполохами, от слова «полошить», то есть тревожить, беспокоить, поднимать тревогу. Действительно, во время полярных сияний небо может стать красным, как на пожаре. Известны случаи, когда полярное сияние красного цвета принимали за зарево пожара.</a:t>
            </a:r>
          </a:p>
          <a:p>
            <a:pPr fontAlgn="base"/>
            <a:r>
              <a:rPr lang="ru-RU" dirty="0">
                <a:latin typeface="Times New Roman" panose="02020603050405020304" pitchFamily="18" charset="0"/>
                <a:cs typeface="Times New Roman" panose="02020603050405020304" pitchFamily="18" charset="0"/>
              </a:rPr>
              <a:t>Тайна полярных сияний оставалась нераскрытой в течение многих веков. Относительно их природы и происхождения было высказано много гипотез, подчас очень наивных. Люди, проживающие в тех местах, где полярное сияние не редкость, старались объяснить его появление естественным путем. Например, считалось, что это отражение солнечного света от морской поверхности или излучение солнечных лучей, накопленных за день в толще льда, или отблески солнца, опустившегося за горизонт. Предполагали также, что это свет, который якобы испускают полярные льды во время особенно сильных морозов.</a:t>
            </a:r>
          </a:p>
          <a:p>
            <a:pPr fontAlgn="base"/>
            <a:r>
              <a:rPr lang="ru-RU" dirty="0">
                <a:latin typeface="Times New Roman" panose="02020603050405020304" pitchFamily="18" charset="0"/>
                <a:cs typeface="Times New Roman" panose="02020603050405020304" pitchFamily="18" charset="0"/>
              </a:rPr>
              <a:t>То есть, в то время, когда еще люди не могли объяснить происхождение полярного сияния в точки зрения науки, они приписывали этому явлению сверхъестественную силу. Даже в настоящее время люди не против верить в чудеса природы.</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9208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ная">
  <a:themeElements>
    <a:clrScheme name="Небесная">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ная">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TM03457452[[fn=Небесная]]</Template>
  <TotalTime>93</TotalTime>
  <Words>1245</Words>
  <Application>Microsoft Office PowerPoint</Application>
  <PresentationFormat>Широкоэкранный</PresentationFormat>
  <Paragraphs>94</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Calibri Light</vt:lpstr>
      <vt:lpstr>Cambria</vt:lpstr>
      <vt:lpstr>Times New Roman</vt:lpstr>
      <vt:lpstr>Небесная</vt:lpstr>
      <vt:lpstr>Муниципальное  бюджетное общеобразовательное учреждение “Средняя общеобразовательная школа №21”. г. Белгорода         Итоговый индивидуальный проект Направление: физика Тема: Физические основы и природа явления «северного сияния» </vt:lpstr>
      <vt:lpstr> Введение</vt:lpstr>
      <vt:lpstr> </vt:lpstr>
      <vt:lpstr>Актуальность выбора темы: </vt:lpstr>
      <vt:lpstr> Что такое Северное сияние и как оно образуется?</vt:lpstr>
      <vt:lpstr>Как выглядит северное сияние:</vt:lpstr>
      <vt:lpstr>Что думали наши предки о Северном сиянии? </vt:lpstr>
      <vt:lpstr>Презентация PowerPoint</vt:lpstr>
      <vt:lpstr>Презентация PowerPoint</vt:lpstr>
      <vt:lpstr>              Научное обоснование этого явления </vt:lpstr>
      <vt:lpstr>Презентация PowerPoint</vt:lpstr>
      <vt:lpstr>Где и как часто можно увидеть Северное сияние?</vt:lpstr>
      <vt:lpstr>       В России</vt:lpstr>
      <vt:lpstr>В других странах</vt:lpstr>
      <vt:lpstr>Когда можно увидеть Северное сияние?</vt:lpstr>
      <vt:lpstr>Презентация PowerPoint</vt:lpstr>
      <vt:lpstr>Заключение</vt:lpstr>
      <vt:lpstr>Заключение</vt:lpstr>
      <vt:lpstr>Список литературы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общеобразовательное учреждение “Средняя общеобразовательная школа №21”. г. Белгорода         Итоговый индивидуальный проект Направление: физика Тема: Физические основы и природа явления северного сияния</dc:title>
  <dc:creator>Никита Аболымов</dc:creator>
  <cp:lastModifiedBy>shadow armado.</cp:lastModifiedBy>
  <cp:revision>12</cp:revision>
  <dcterms:created xsi:type="dcterms:W3CDTF">2024-04-04T14:23:45Z</dcterms:created>
  <dcterms:modified xsi:type="dcterms:W3CDTF">2024-04-24T20:29:38Z</dcterms:modified>
</cp:coreProperties>
</file>