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676" y="457022"/>
            <a:ext cx="7308646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9546" y="1628749"/>
            <a:ext cx="3672459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88027" y="1628749"/>
            <a:ext cx="4079494" cy="4608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651" y="147650"/>
            <a:ext cx="8016697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281" y="1262730"/>
            <a:ext cx="8195436" cy="4418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1585" y="6290414"/>
            <a:ext cx="249554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501" y="400596"/>
            <a:ext cx="7110730" cy="515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0" marR="2249170" algn="ctr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Масте</a:t>
            </a:r>
            <a:r>
              <a:rPr sz="3200" spc="-30" dirty="0">
                <a:latin typeface="Arial"/>
                <a:cs typeface="Arial"/>
              </a:rPr>
              <a:t>р</a:t>
            </a:r>
            <a:r>
              <a:rPr sz="3200" dirty="0">
                <a:latin typeface="Arial"/>
                <a:cs typeface="Arial"/>
              </a:rPr>
              <a:t>-кла</a:t>
            </a:r>
            <a:r>
              <a:rPr sz="3200" spc="5" dirty="0">
                <a:latin typeface="Arial"/>
                <a:cs typeface="Arial"/>
              </a:rPr>
              <a:t>с</a:t>
            </a:r>
            <a:r>
              <a:rPr sz="3200" dirty="0">
                <a:latin typeface="Arial"/>
                <a:cs typeface="Arial"/>
              </a:rPr>
              <a:t>с  для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учителей</a:t>
            </a:r>
            <a:endParaRPr sz="3200">
              <a:latin typeface="Arial"/>
              <a:cs typeface="Arial"/>
            </a:endParaRPr>
          </a:p>
          <a:p>
            <a:pPr marL="12700" marR="5080" indent="459740">
              <a:lnSpc>
                <a:spcPct val="119700"/>
              </a:lnSpc>
              <a:spcBef>
                <a:spcPts val="15"/>
              </a:spcBef>
            </a:pPr>
            <a:r>
              <a:rPr sz="3200" smtClean="0">
                <a:latin typeface="Arial"/>
                <a:cs typeface="Arial"/>
              </a:rPr>
              <a:t>М</a:t>
            </a:r>
            <a:r>
              <a:rPr lang="ru-RU" sz="3200" smtClean="0">
                <a:latin typeface="Arial"/>
                <a:cs typeface="Arial"/>
              </a:rPr>
              <a:t>Б</a:t>
            </a:r>
            <a:r>
              <a:rPr sz="3200" smtClean="0">
                <a:latin typeface="Arial"/>
                <a:cs typeface="Arial"/>
              </a:rPr>
              <a:t>ОУ </a:t>
            </a:r>
            <a:r>
              <a:rPr sz="3200" dirty="0">
                <a:latin typeface="Arial"/>
                <a:cs typeface="Arial"/>
              </a:rPr>
              <a:t>СОШ </a:t>
            </a:r>
            <a:r>
              <a:rPr sz="3200">
                <a:latin typeface="Arial"/>
                <a:cs typeface="Arial"/>
              </a:rPr>
              <a:t>№ </a:t>
            </a:r>
            <a:r>
              <a:rPr lang="ru-RU" sz="3200" dirty="0" smtClean="0">
                <a:latin typeface="Arial"/>
                <a:cs typeface="Arial"/>
              </a:rPr>
              <a:t>21</a:t>
            </a:r>
            <a:r>
              <a:rPr sz="320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г</a:t>
            </a:r>
            <a:r>
              <a:rPr sz="3200">
                <a:latin typeface="Arial"/>
                <a:cs typeface="Arial"/>
              </a:rPr>
              <a:t>. </a:t>
            </a:r>
            <a:r>
              <a:rPr lang="ru-RU" sz="3200" spc="-5" dirty="0" smtClean="0">
                <a:latin typeface="Arial"/>
                <a:cs typeface="Arial"/>
              </a:rPr>
              <a:t>Белгорода</a:t>
            </a:r>
            <a:r>
              <a:rPr sz="3200" spc="-5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на тему </a:t>
            </a:r>
            <a:r>
              <a:rPr sz="3200" dirty="0">
                <a:latin typeface="Arial"/>
                <a:cs typeface="Arial"/>
              </a:rPr>
              <a:t>«</a:t>
            </a:r>
            <a:r>
              <a:rPr sz="3200" b="1" dirty="0">
                <a:latin typeface="Times New Roman"/>
                <a:cs typeface="Times New Roman"/>
              </a:rPr>
              <a:t>Приемы мотивации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учебной</a:t>
            </a:r>
            <a:endParaRPr sz="32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деятельности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41985" algn="l"/>
              </a:tabLst>
            </a:pPr>
            <a:r>
              <a:rPr sz="3200" b="1" dirty="0">
                <a:latin typeface="Times New Roman"/>
                <a:cs typeface="Times New Roman"/>
              </a:rPr>
              <a:t>на	уроках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математики»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480059" marR="464184" algn="ctr">
              <a:lnSpc>
                <a:spcPct val="120000"/>
              </a:lnSpc>
            </a:pPr>
            <a:r>
              <a:rPr lang="ru-RU" sz="3200" spc="-5" dirty="0" err="1" smtClean="0">
                <a:latin typeface="Arial"/>
                <a:cs typeface="Arial"/>
              </a:rPr>
              <a:t>Кроловецкая</a:t>
            </a:r>
            <a:r>
              <a:rPr sz="3200" spc="-5" smtClean="0">
                <a:latin typeface="Arial"/>
                <a:cs typeface="Arial"/>
              </a:rPr>
              <a:t> </a:t>
            </a:r>
            <a:r>
              <a:rPr lang="ru-RU" sz="3200" spc="-5" dirty="0" smtClean="0">
                <a:latin typeface="Arial"/>
                <a:cs typeface="Arial"/>
              </a:rPr>
              <a:t>Наталья Ивановна</a:t>
            </a:r>
            <a:r>
              <a:rPr sz="3200" smtClean="0">
                <a:latin typeface="Arial"/>
                <a:cs typeface="Arial"/>
              </a:rPr>
              <a:t>,  </a:t>
            </a:r>
            <a:r>
              <a:rPr sz="3200" dirty="0">
                <a:latin typeface="Arial"/>
                <a:cs typeface="Arial"/>
              </a:rPr>
              <a:t>учитель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математики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1432513"/>
            <a:ext cx="7474966" cy="5308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lang="ru-RU" dirty="0" smtClean="0"/>
              <a:t>.12</a:t>
            </a:r>
            <a:r>
              <a:rPr lang="ru-RU" dirty="0" smtClean="0"/>
              <a:t>.. 2024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355219"/>
            <a:ext cx="7713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Уважаемые коллеги, я </a:t>
            </a:r>
            <a:r>
              <a:rPr sz="2400" spc="-5" dirty="0">
                <a:latin typeface="Times New Roman"/>
                <a:cs typeface="Times New Roman"/>
              </a:rPr>
              <a:t>предлагаю вашему вниманию  несколько эпиграфов. </a:t>
            </a:r>
            <a:r>
              <a:rPr sz="2400" dirty="0">
                <a:latin typeface="Times New Roman"/>
                <a:cs typeface="Times New Roman"/>
              </a:rPr>
              <a:t>Подумайте и </a:t>
            </a:r>
            <a:r>
              <a:rPr sz="2400" spc="-5" dirty="0">
                <a:latin typeface="Times New Roman"/>
                <a:cs typeface="Times New Roman"/>
              </a:rPr>
              <a:t>попробуйте </a:t>
            </a:r>
            <a:r>
              <a:rPr sz="2400" dirty="0">
                <a:latin typeface="Times New Roman"/>
                <a:cs typeface="Times New Roman"/>
              </a:rPr>
              <a:t>объяснить,  как они </a:t>
            </a:r>
            <a:r>
              <a:rPr sz="2400" spc="5" dirty="0">
                <a:latin typeface="Times New Roman"/>
                <a:cs typeface="Times New Roman"/>
              </a:rPr>
              <a:t>могут </a:t>
            </a:r>
            <a:r>
              <a:rPr sz="2400" dirty="0">
                <a:latin typeface="Times New Roman"/>
                <a:cs typeface="Times New Roman"/>
              </a:rPr>
              <a:t>работать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уроке.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74370" y="1515237"/>
            <a:ext cx="802259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035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«Если </a:t>
            </a:r>
            <a:r>
              <a:rPr sz="2000" spc="-5" dirty="0">
                <a:latin typeface="Times New Roman"/>
                <a:cs typeface="Times New Roman"/>
              </a:rPr>
              <a:t>вы </a:t>
            </a:r>
            <a:r>
              <a:rPr sz="2000" dirty="0">
                <a:latin typeface="Times New Roman"/>
                <a:cs typeface="Times New Roman"/>
              </a:rPr>
              <a:t>хотите </a:t>
            </a:r>
            <a:r>
              <a:rPr sz="2000" spc="-5" dirty="0">
                <a:latin typeface="Times New Roman"/>
                <a:cs typeface="Times New Roman"/>
              </a:rPr>
              <a:t>научиться плавать, </a:t>
            </a:r>
            <a:r>
              <a:rPr sz="2000" dirty="0">
                <a:latin typeface="Times New Roman"/>
                <a:cs typeface="Times New Roman"/>
              </a:rPr>
              <a:t>то смело входите в воду, а </a:t>
            </a:r>
            <a:r>
              <a:rPr sz="2000" spc="-5" dirty="0">
                <a:latin typeface="Times New Roman"/>
                <a:cs typeface="Times New Roman"/>
              </a:rPr>
              <a:t>если  </a:t>
            </a:r>
            <a:r>
              <a:rPr sz="2000" dirty="0">
                <a:latin typeface="Times New Roman"/>
                <a:cs typeface="Times New Roman"/>
              </a:rPr>
              <a:t>хотите </a:t>
            </a:r>
            <a:r>
              <a:rPr sz="2000" spc="-5" dirty="0">
                <a:latin typeface="Times New Roman"/>
                <a:cs typeface="Times New Roman"/>
              </a:rPr>
              <a:t>научиться </a:t>
            </a:r>
            <a:r>
              <a:rPr sz="2000" dirty="0">
                <a:latin typeface="Times New Roman"/>
                <a:cs typeface="Times New Roman"/>
              </a:rPr>
              <a:t>решать задачи, то решайте </a:t>
            </a:r>
            <a:r>
              <a:rPr sz="2000" spc="-5" dirty="0">
                <a:latin typeface="Times New Roman"/>
                <a:cs typeface="Times New Roman"/>
              </a:rPr>
              <a:t>их!» </a:t>
            </a:r>
            <a:r>
              <a:rPr sz="2000" dirty="0">
                <a:latin typeface="Times New Roman"/>
                <a:cs typeface="Times New Roman"/>
              </a:rPr>
              <a:t>(Д.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Пойа)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Дорогу осилит </a:t>
            </a:r>
            <a:r>
              <a:rPr sz="2000" spc="-5" dirty="0">
                <a:latin typeface="Times New Roman"/>
                <a:cs typeface="Times New Roman"/>
              </a:rPr>
              <a:t>идущий, </a:t>
            </a:r>
            <a:r>
              <a:rPr sz="2000" dirty="0">
                <a:latin typeface="Times New Roman"/>
                <a:cs typeface="Times New Roman"/>
              </a:rPr>
              <a:t>а математику -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мыслящий.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 малой удачи </a:t>
            </a:r>
            <a:r>
              <a:rPr sz="2000" spc="-5" dirty="0">
                <a:latin typeface="Times New Roman"/>
                <a:cs typeface="Times New Roman"/>
              </a:rPr>
              <a:t>начинается </a:t>
            </a:r>
            <a:r>
              <a:rPr sz="2000" dirty="0">
                <a:latin typeface="Times New Roman"/>
                <a:cs typeface="Times New Roman"/>
              </a:rPr>
              <a:t>большой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успех.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«Для </a:t>
            </a:r>
            <a:r>
              <a:rPr sz="2000" dirty="0">
                <a:latin typeface="Times New Roman"/>
                <a:cs typeface="Times New Roman"/>
              </a:rPr>
              <a:t>того чтобы усовершенствовать ум, </a:t>
            </a:r>
            <a:r>
              <a:rPr sz="2000" spc="-5" dirty="0">
                <a:latin typeface="Times New Roman"/>
                <a:cs typeface="Times New Roman"/>
              </a:rPr>
              <a:t>надо </a:t>
            </a:r>
            <a:r>
              <a:rPr sz="2000" dirty="0">
                <a:latin typeface="Times New Roman"/>
                <a:cs typeface="Times New Roman"/>
              </a:rPr>
              <a:t>больше рассуждать,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чем  заучивать» (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Р.Декарт).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Корень </a:t>
            </a:r>
            <a:r>
              <a:rPr sz="2000" spc="-5" dirty="0">
                <a:latin typeface="Times New Roman"/>
                <a:cs typeface="Times New Roman"/>
              </a:rPr>
              <a:t>учения </a:t>
            </a:r>
            <a:r>
              <a:rPr sz="2000" dirty="0">
                <a:latin typeface="Times New Roman"/>
                <a:cs typeface="Times New Roman"/>
              </a:rPr>
              <a:t>горек, </a:t>
            </a:r>
            <a:r>
              <a:rPr sz="2000" spc="-5" dirty="0">
                <a:latin typeface="Times New Roman"/>
                <a:cs typeface="Times New Roman"/>
              </a:rPr>
              <a:t>зато плод его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сладок.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0207"/>
            <a:ext cx="800544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Эпиграф, </a:t>
            </a:r>
            <a:r>
              <a:rPr sz="3200" spc="-5" dirty="0">
                <a:latin typeface="Times New Roman"/>
                <a:cs typeface="Times New Roman"/>
              </a:rPr>
              <a:t>использованный </a:t>
            </a:r>
            <a:r>
              <a:rPr sz="3200" dirty="0">
                <a:latin typeface="Times New Roman"/>
                <a:cs typeface="Times New Roman"/>
              </a:rPr>
              <a:t>в начале урока,  становится мобилизатором </a:t>
            </a:r>
            <a:r>
              <a:rPr sz="3200" spc="-5" dirty="0">
                <a:latin typeface="Times New Roman"/>
                <a:cs typeface="Times New Roman"/>
              </a:rPr>
              <a:t>внимания,  </a:t>
            </a:r>
            <a:r>
              <a:rPr sz="3200" dirty="0">
                <a:latin typeface="Times New Roman"/>
                <a:cs typeface="Times New Roman"/>
              </a:rPr>
              <a:t>настраивает </a:t>
            </a:r>
            <a:r>
              <a:rPr sz="3200" spc="-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предстоящую работу, делая ее  </a:t>
            </a:r>
            <a:r>
              <a:rPr sz="3200" spc="-5" dirty="0">
                <a:latin typeface="Times New Roman"/>
                <a:cs typeface="Times New Roman"/>
              </a:rPr>
              <a:t>значимой, </a:t>
            </a:r>
            <a:r>
              <a:rPr sz="3200" dirty="0">
                <a:latin typeface="Times New Roman"/>
                <a:cs typeface="Times New Roman"/>
              </a:rPr>
              <a:t>поскольку </a:t>
            </a:r>
            <a:r>
              <a:rPr sz="3200" spc="-5" dirty="0">
                <a:latin typeface="Times New Roman"/>
                <a:cs typeface="Times New Roman"/>
              </a:rPr>
              <a:t>включает </a:t>
            </a:r>
            <a:r>
              <a:rPr sz="3200" dirty="0">
                <a:latin typeface="Times New Roman"/>
                <a:cs typeface="Times New Roman"/>
              </a:rPr>
              <a:t>учеников в  обсуждение. </a:t>
            </a:r>
            <a:r>
              <a:rPr sz="3200" spc="-5" dirty="0">
                <a:latin typeface="Times New Roman"/>
                <a:cs typeface="Times New Roman"/>
              </a:rPr>
              <a:t>Этот </a:t>
            </a:r>
            <a:r>
              <a:rPr sz="3200" dirty="0">
                <a:latin typeface="Times New Roman"/>
                <a:cs typeface="Times New Roman"/>
              </a:rPr>
              <a:t>прием насыщает материал  урока, создает проблемные ситуации,  </a:t>
            </a:r>
            <a:r>
              <a:rPr sz="3200" spc="-5" dirty="0">
                <a:latin typeface="Times New Roman"/>
                <a:cs typeface="Times New Roman"/>
              </a:rPr>
              <a:t>заставляет </a:t>
            </a:r>
            <a:r>
              <a:rPr sz="3200" dirty="0">
                <a:latin typeface="Times New Roman"/>
                <a:cs typeface="Times New Roman"/>
              </a:rPr>
              <a:t>думать и </a:t>
            </a:r>
            <a:r>
              <a:rPr sz="3200" spc="-5" dirty="0">
                <a:latin typeface="Times New Roman"/>
                <a:cs typeface="Times New Roman"/>
              </a:rPr>
              <a:t>высказывать </a:t>
            </a:r>
            <a:r>
              <a:rPr sz="3200" dirty="0">
                <a:latin typeface="Times New Roman"/>
                <a:cs typeface="Times New Roman"/>
              </a:rPr>
              <a:t>свои мысли.  Эпиграф служит </a:t>
            </a:r>
            <a:r>
              <a:rPr sz="3200" spc="-5" dirty="0">
                <a:latin typeface="Times New Roman"/>
                <a:cs typeface="Times New Roman"/>
              </a:rPr>
              <a:t>не </a:t>
            </a:r>
            <a:r>
              <a:rPr sz="3200" dirty="0">
                <a:latin typeface="Times New Roman"/>
                <a:cs typeface="Times New Roman"/>
              </a:rPr>
              <a:t>только обучающей, </a:t>
            </a:r>
            <a:r>
              <a:rPr sz="3200" spc="-5" dirty="0">
                <a:latin typeface="Times New Roman"/>
                <a:cs typeface="Times New Roman"/>
              </a:rPr>
              <a:t>но </a:t>
            </a:r>
            <a:r>
              <a:rPr sz="3200" dirty="0">
                <a:latin typeface="Times New Roman"/>
                <a:cs typeface="Times New Roman"/>
              </a:rPr>
              <a:t>и  </a:t>
            </a:r>
            <a:r>
              <a:rPr sz="3200" spc="-5" dirty="0">
                <a:latin typeface="Times New Roman"/>
                <a:cs typeface="Times New Roman"/>
              </a:rPr>
              <a:t>развивающей, </a:t>
            </a:r>
            <a:r>
              <a:rPr sz="3200" dirty="0">
                <a:latin typeface="Times New Roman"/>
                <a:cs typeface="Times New Roman"/>
              </a:rPr>
              <a:t>воспитательной </a:t>
            </a:r>
            <a:r>
              <a:rPr sz="3200" spc="-5" dirty="0">
                <a:latin typeface="Times New Roman"/>
                <a:cs typeface="Times New Roman"/>
              </a:rPr>
              <a:t>целью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урока.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20.</a:t>
            </a:r>
            <a:r>
              <a:rPr lang="ru-RU" dirty="0" smtClean="0"/>
              <a:t>12.2024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1" y="461594"/>
            <a:ext cx="3432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АССОЦИАЦИИ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2230120">
              <a:lnSpc>
                <a:spcPct val="100000"/>
              </a:lnSpc>
              <a:spcBef>
                <a:spcPts val="105"/>
              </a:spcBef>
            </a:pPr>
            <a:r>
              <a:rPr dirty="0"/>
              <a:t>Введение </a:t>
            </a:r>
            <a:r>
              <a:rPr spc="-5" dirty="0"/>
              <a:t>математических  </a:t>
            </a:r>
            <a:r>
              <a:rPr dirty="0"/>
              <a:t>терминов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70633" y="1723466"/>
            <a:ext cx="554545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  <a:tabLst>
                <a:tab pos="152781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«Точка»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65" dirty="0">
                <a:latin typeface="Times New Roman"/>
                <a:cs typeface="Times New Roman"/>
              </a:rPr>
              <a:t>лат. </a:t>
            </a:r>
            <a:r>
              <a:rPr sz="2400" spc="-5" dirty="0">
                <a:latin typeface="Times New Roman"/>
                <a:cs typeface="Times New Roman"/>
              </a:rPr>
              <a:t>“пункт”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пунктир;  “пунктум”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0" dirty="0">
                <a:latin typeface="Times New Roman"/>
                <a:cs typeface="Times New Roman"/>
              </a:rPr>
              <a:t>укол, </a:t>
            </a:r>
            <a:r>
              <a:rPr sz="2400" spc="-5" dirty="0">
                <a:latin typeface="Times New Roman"/>
                <a:cs typeface="Times New Roman"/>
              </a:rPr>
              <a:t>медицинский </a:t>
            </a:r>
            <a:r>
              <a:rPr sz="2400" spc="-10" dirty="0">
                <a:latin typeface="Times New Roman"/>
                <a:cs typeface="Times New Roman"/>
              </a:rPr>
              <a:t>термин  </a:t>
            </a:r>
            <a:r>
              <a:rPr sz="2400" spc="-5" dirty="0">
                <a:latin typeface="Times New Roman"/>
                <a:cs typeface="Times New Roman"/>
              </a:rPr>
              <a:t>“пункция”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прокол)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30" dirty="0">
                <a:latin typeface="Times New Roman"/>
                <a:cs typeface="Times New Roman"/>
              </a:rPr>
              <a:t>«Конус»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это латинская </a:t>
            </a:r>
            <a:r>
              <a:rPr sz="2400" spc="-10" dirty="0">
                <a:latin typeface="Times New Roman"/>
                <a:cs typeface="Times New Roman"/>
              </a:rPr>
              <a:t>форма </a:t>
            </a:r>
            <a:r>
              <a:rPr sz="2400" spc="-20" dirty="0">
                <a:latin typeface="Times New Roman"/>
                <a:cs typeface="Times New Roman"/>
              </a:rPr>
              <a:t>греческого  </a:t>
            </a:r>
            <a:r>
              <a:rPr sz="2400" spc="-10" dirty="0">
                <a:latin typeface="Times New Roman"/>
                <a:cs typeface="Times New Roman"/>
              </a:rPr>
              <a:t>слова "конос", </a:t>
            </a:r>
            <a:r>
              <a:rPr sz="2400" spc="-15" dirty="0">
                <a:latin typeface="Times New Roman"/>
                <a:cs typeface="Times New Roman"/>
              </a:rPr>
              <a:t>означающего </a:t>
            </a:r>
            <a:r>
              <a:rPr sz="2400" spc="-5" dirty="0">
                <a:latin typeface="Times New Roman"/>
                <a:cs typeface="Times New Roman"/>
              </a:rPr>
              <a:t>сосновую  </a:t>
            </a:r>
            <a:r>
              <a:rPr sz="2400" spc="-10" dirty="0">
                <a:latin typeface="Times New Roman"/>
                <a:cs typeface="Times New Roman"/>
              </a:rPr>
              <a:t>шишку</a:t>
            </a:r>
            <a:endParaRPr sz="2400">
              <a:latin typeface="Times New Roman"/>
              <a:cs typeface="Times New Roman"/>
            </a:endParaRPr>
          </a:p>
          <a:p>
            <a:pPr marL="12700" marR="4381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«Цилиндр»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латинская </a:t>
            </a:r>
            <a:r>
              <a:rPr sz="2400" spc="-10" dirty="0">
                <a:latin typeface="Times New Roman"/>
                <a:cs typeface="Times New Roman"/>
              </a:rPr>
              <a:t>форма </a:t>
            </a:r>
            <a:r>
              <a:rPr sz="2400" spc="-20" dirty="0">
                <a:latin typeface="Times New Roman"/>
                <a:cs typeface="Times New Roman"/>
              </a:rPr>
              <a:t>греческого  </a:t>
            </a:r>
            <a:r>
              <a:rPr sz="2400" spc="-10" dirty="0">
                <a:latin typeface="Times New Roman"/>
                <a:cs typeface="Times New Roman"/>
              </a:rPr>
              <a:t>слова "кюлиндрус", означающий "валик",  </a:t>
            </a:r>
            <a:r>
              <a:rPr sz="2400" spc="-25" dirty="0">
                <a:latin typeface="Times New Roman"/>
                <a:cs typeface="Times New Roman"/>
              </a:rPr>
              <a:t>"каток"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«Радиус»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"спица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колеса"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4955831"/>
            <a:ext cx="4586986" cy="1724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3528" y="1191260"/>
            <a:ext cx="4034409" cy="1479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788" y="1988311"/>
            <a:ext cx="3882516" cy="2737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438" y="1981961"/>
            <a:ext cx="3895725" cy="2750185"/>
          </a:xfrm>
          <a:custGeom>
            <a:avLst/>
            <a:gdLst/>
            <a:ahLst/>
            <a:cxnLst/>
            <a:rect l="l" t="t" r="r" b="b"/>
            <a:pathLst>
              <a:path w="3895725" h="2750185">
                <a:moveTo>
                  <a:pt x="0" y="2750185"/>
                </a:moveTo>
                <a:lnTo>
                  <a:pt x="3895216" y="2750185"/>
                </a:lnTo>
                <a:lnTo>
                  <a:pt x="3895216" y="0"/>
                </a:lnTo>
                <a:lnTo>
                  <a:pt x="0" y="0"/>
                </a:lnTo>
                <a:lnTo>
                  <a:pt x="0" y="2750185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2045" y="2924936"/>
            <a:ext cx="3918204" cy="1783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9709" y="4753736"/>
            <a:ext cx="2346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Подсказка.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МУРАВЕЙ  </a:t>
            </a:r>
            <a:r>
              <a:rPr sz="1800" dirty="0">
                <a:latin typeface="Arial"/>
                <a:cs typeface="Arial"/>
              </a:rPr>
              <a:t>ВЕНИК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.06.</a:t>
            </a:r>
            <a:r>
              <a:rPr spc="-15" smtClean="0"/>
              <a:t>2</a:t>
            </a:r>
            <a:r>
              <a:rPr smtClean="0"/>
              <a:t>019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04235" y="355219"/>
            <a:ext cx="427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Times New Roman"/>
                <a:cs typeface="Times New Roman"/>
              </a:rPr>
              <a:t>МАТЕМАТИЧЕСКИЙ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РЕБУС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8577" y="482930"/>
            <a:ext cx="6012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Прием </a:t>
            </a:r>
            <a:r>
              <a:rPr spc="-5" dirty="0"/>
              <a:t>«Лови</a:t>
            </a:r>
            <a:r>
              <a:rPr spc="-30" dirty="0"/>
              <a:t> </a:t>
            </a:r>
            <a:r>
              <a:rPr dirty="0"/>
              <a:t>Ошибку»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48967" y="1870709"/>
            <a:ext cx="4961255" cy="308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По </a:t>
            </a:r>
            <a:r>
              <a:rPr sz="1800" b="1" spc="-5" dirty="0">
                <a:latin typeface="Times New Roman"/>
                <a:cs typeface="Times New Roman"/>
              </a:rPr>
              <a:t>теме: </a:t>
            </a:r>
            <a:r>
              <a:rPr sz="1800" b="1" spc="-15" dirty="0">
                <a:latin typeface="Times New Roman"/>
                <a:cs typeface="Times New Roman"/>
              </a:rPr>
              <a:t>«Сложение </a:t>
            </a:r>
            <a:r>
              <a:rPr sz="1800" b="1" spc="5" dirty="0">
                <a:latin typeface="Times New Roman"/>
                <a:cs typeface="Times New Roman"/>
              </a:rPr>
              <a:t>чисел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5" dirty="0">
                <a:latin typeface="Times New Roman"/>
                <a:cs typeface="Times New Roman"/>
              </a:rPr>
              <a:t>разными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знаками»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R="600710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Найдите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ашибки:</a:t>
            </a:r>
            <a:endParaRPr sz="1800">
              <a:latin typeface="Times New Roman"/>
              <a:cs typeface="Times New Roman"/>
            </a:endParaRPr>
          </a:p>
          <a:p>
            <a:pPr marL="1489710" marR="539115" indent="-1490345">
              <a:lnSpc>
                <a:spcPct val="100000"/>
              </a:lnSpc>
              <a:buSzPct val="94444"/>
              <a:buFont typeface="Arial"/>
              <a:buChar char="•"/>
              <a:tabLst>
                <a:tab pos="1490345" algn="l"/>
              </a:tabLst>
            </a:pPr>
            <a:r>
              <a:rPr sz="1800" dirty="0">
                <a:latin typeface="Times New Roman"/>
                <a:cs typeface="Times New Roman"/>
              </a:rPr>
              <a:t>0,3 + (-1,2)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=0,9</a:t>
            </a:r>
            <a:endParaRPr sz="1800">
              <a:latin typeface="Times New Roman"/>
              <a:cs typeface="Times New Roman"/>
            </a:endParaRPr>
          </a:p>
          <a:p>
            <a:pPr marL="1490980" marR="537845" indent="-1491615">
              <a:lnSpc>
                <a:spcPct val="100000"/>
              </a:lnSpc>
              <a:buSzPct val="94444"/>
              <a:buFont typeface="Arial"/>
              <a:buChar char="•"/>
              <a:tabLst>
                <a:tab pos="1491615" algn="l"/>
              </a:tabLst>
            </a:pPr>
            <a:r>
              <a:rPr sz="1800" dirty="0">
                <a:latin typeface="Times New Roman"/>
                <a:cs typeface="Times New Roman"/>
              </a:rPr>
              <a:t>1 + (-0,3) =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0,61</a:t>
            </a:r>
            <a:endParaRPr sz="1800">
              <a:latin typeface="Times New Roman"/>
              <a:cs typeface="Times New Roman"/>
            </a:endParaRPr>
          </a:p>
          <a:p>
            <a:pPr marL="1567180" marR="536575" lvl="1" indent="-1567815">
              <a:lnSpc>
                <a:spcPct val="100000"/>
              </a:lnSpc>
              <a:buSzPct val="94444"/>
              <a:buFont typeface="Arial"/>
              <a:buChar char="•"/>
              <a:tabLst>
                <a:tab pos="1567815" algn="l"/>
              </a:tabLst>
            </a:pPr>
            <a:r>
              <a:rPr sz="1800" dirty="0">
                <a:latin typeface="Times New Roman"/>
                <a:cs typeface="Times New Roman"/>
              </a:rPr>
              <a:t>26 + (-6) =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-20</a:t>
            </a:r>
            <a:endParaRPr sz="1800">
              <a:latin typeface="Times New Roman"/>
              <a:cs typeface="Times New Roman"/>
            </a:endParaRPr>
          </a:p>
          <a:p>
            <a:pPr marR="59880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Восстановите </a:t>
            </a:r>
            <a:r>
              <a:rPr sz="1800" b="1" spc="-5" dirty="0">
                <a:latin typeface="Times New Roman"/>
                <a:cs typeface="Times New Roman"/>
              </a:rPr>
              <a:t>частично </a:t>
            </a:r>
            <a:r>
              <a:rPr sz="1800" b="1" spc="-10" dirty="0">
                <a:latin typeface="Times New Roman"/>
                <a:cs typeface="Times New Roman"/>
              </a:rPr>
              <a:t>стертые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записи:</a:t>
            </a:r>
            <a:endParaRPr sz="1800">
              <a:latin typeface="Times New Roman"/>
              <a:cs typeface="Times New Roman"/>
            </a:endParaRPr>
          </a:p>
          <a:p>
            <a:pPr marR="537845" algn="ctr">
              <a:lnSpc>
                <a:spcPct val="100000"/>
              </a:lnSpc>
              <a:spcBef>
                <a:spcPts val="15"/>
              </a:spcBef>
              <a:tabLst>
                <a:tab pos="312420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(-1,2)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=0,9</a:t>
            </a:r>
            <a:endParaRPr sz="1800">
              <a:latin typeface="Arial"/>
              <a:cs typeface="Arial"/>
            </a:endParaRPr>
          </a:p>
          <a:p>
            <a:pPr marR="537845" algn="ctr">
              <a:lnSpc>
                <a:spcPct val="100000"/>
              </a:lnSpc>
              <a:tabLst>
                <a:tab pos="716280" algn="l"/>
              </a:tabLst>
            </a:pP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 +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dirty="0">
                <a:latin typeface="Arial"/>
                <a:cs typeface="Arial"/>
              </a:rPr>
              <a:t>) = </a:t>
            </a:r>
            <a:r>
              <a:rPr sz="1800" spc="-5" dirty="0">
                <a:latin typeface="Arial"/>
                <a:cs typeface="Arial"/>
              </a:rPr>
              <a:t>0,61</a:t>
            </a:r>
            <a:endParaRPr sz="1800">
              <a:latin typeface="Arial"/>
              <a:cs typeface="Arial"/>
            </a:endParaRPr>
          </a:p>
          <a:p>
            <a:pPr marR="476884" algn="ctr">
              <a:lnSpc>
                <a:spcPct val="100000"/>
              </a:lnSpc>
              <a:tabLst>
                <a:tab pos="1443990" algn="l"/>
              </a:tabLst>
            </a:pPr>
            <a:r>
              <a:rPr sz="1800" spc="-5" dirty="0">
                <a:latin typeface="Arial"/>
                <a:cs typeface="Arial"/>
              </a:rPr>
              <a:t>26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(-6)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501" y="1064768"/>
            <a:ext cx="4646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Прием</a:t>
            </a:r>
            <a:r>
              <a:rPr spc="-65" dirty="0"/>
              <a:t> </a:t>
            </a:r>
            <a:r>
              <a:rPr spc="-5" dirty="0"/>
              <a:t>«Кластер»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5163" y="2154123"/>
            <a:ext cx="64477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Уважаемые </a:t>
            </a:r>
            <a:r>
              <a:rPr sz="3200" dirty="0">
                <a:latin typeface="Arial"/>
                <a:cs typeface="Arial"/>
              </a:rPr>
              <a:t>коллеги, я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предлагаю  вам </a:t>
            </a:r>
            <a:r>
              <a:rPr sz="3200" dirty="0">
                <a:latin typeface="Arial"/>
                <a:cs typeface="Arial"/>
              </a:rPr>
              <a:t>составить по </a:t>
            </a:r>
            <a:r>
              <a:rPr sz="3200" spc="-5" dirty="0">
                <a:latin typeface="Arial"/>
                <a:cs typeface="Arial"/>
              </a:rPr>
              <a:t>теме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уравнения  </a:t>
            </a:r>
            <a:r>
              <a:rPr sz="3200" dirty="0">
                <a:latin typeface="Arial"/>
                <a:cs typeface="Arial"/>
              </a:rPr>
              <a:t>кластер (обобщить </a:t>
            </a:r>
            <a:r>
              <a:rPr sz="3200" spc="-5" dirty="0">
                <a:latin typeface="Arial"/>
                <a:cs typeface="Arial"/>
              </a:rPr>
              <a:t>виды  уравнений, </a:t>
            </a:r>
            <a:r>
              <a:rPr sz="3200" dirty="0">
                <a:latin typeface="Arial"/>
                <a:cs typeface="Arial"/>
              </a:rPr>
              <a:t>способы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решения)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9866" y="2788539"/>
            <a:ext cx="443230" cy="2193925"/>
          </a:xfrm>
          <a:custGeom>
            <a:avLst/>
            <a:gdLst/>
            <a:ahLst/>
            <a:cxnLst/>
            <a:rect l="l" t="t" r="r" b="b"/>
            <a:pathLst>
              <a:path w="443229" h="2193925">
                <a:moveTo>
                  <a:pt x="325120" y="2073910"/>
                </a:moveTo>
                <a:lnTo>
                  <a:pt x="319150" y="2078990"/>
                </a:lnTo>
                <a:lnTo>
                  <a:pt x="313055" y="2084070"/>
                </a:lnTo>
                <a:lnTo>
                  <a:pt x="312293" y="2093087"/>
                </a:lnTo>
                <a:lnTo>
                  <a:pt x="317500" y="2099183"/>
                </a:lnTo>
                <a:lnTo>
                  <a:pt x="397256" y="2193671"/>
                </a:lnTo>
                <a:lnTo>
                  <a:pt x="406687" y="2168271"/>
                </a:lnTo>
                <a:lnTo>
                  <a:pt x="378333" y="2168271"/>
                </a:lnTo>
                <a:lnTo>
                  <a:pt x="369236" y="2116256"/>
                </a:lnTo>
                <a:lnTo>
                  <a:pt x="339217" y="2080768"/>
                </a:lnTo>
                <a:lnTo>
                  <a:pt x="334137" y="2074672"/>
                </a:lnTo>
                <a:lnTo>
                  <a:pt x="325120" y="2073910"/>
                </a:lnTo>
                <a:close/>
              </a:path>
              <a:path w="443229" h="2193925">
                <a:moveTo>
                  <a:pt x="369236" y="2116256"/>
                </a:moveTo>
                <a:lnTo>
                  <a:pt x="378333" y="2168271"/>
                </a:lnTo>
                <a:lnTo>
                  <a:pt x="406400" y="2163318"/>
                </a:lnTo>
                <a:lnTo>
                  <a:pt x="405955" y="2160778"/>
                </a:lnTo>
                <a:lnTo>
                  <a:pt x="378968" y="2160778"/>
                </a:lnTo>
                <a:lnTo>
                  <a:pt x="387484" y="2137828"/>
                </a:lnTo>
                <a:lnTo>
                  <a:pt x="369236" y="2116256"/>
                </a:lnTo>
                <a:close/>
              </a:path>
              <a:path w="443229" h="2193925">
                <a:moveTo>
                  <a:pt x="424434" y="2056511"/>
                </a:moveTo>
                <a:lnTo>
                  <a:pt x="416179" y="2060321"/>
                </a:lnTo>
                <a:lnTo>
                  <a:pt x="413512" y="2067687"/>
                </a:lnTo>
                <a:lnTo>
                  <a:pt x="397313" y="2111340"/>
                </a:lnTo>
                <a:lnTo>
                  <a:pt x="406400" y="2163318"/>
                </a:lnTo>
                <a:lnTo>
                  <a:pt x="378333" y="2168271"/>
                </a:lnTo>
                <a:lnTo>
                  <a:pt x="406687" y="2168271"/>
                </a:lnTo>
                <a:lnTo>
                  <a:pt x="440309" y="2077720"/>
                </a:lnTo>
                <a:lnTo>
                  <a:pt x="442975" y="2070227"/>
                </a:lnTo>
                <a:lnTo>
                  <a:pt x="439293" y="2062099"/>
                </a:lnTo>
                <a:lnTo>
                  <a:pt x="424434" y="2056511"/>
                </a:lnTo>
                <a:close/>
              </a:path>
              <a:path w="443229" h="2193925">
                <a:moveTo>
                  <a:pt x="387484" y="2137828"/>
                </a:moveTo>
                <a:lnTo>
                  <a:pt x="378968" y="2160778"/>
                </a:lnTo>
                <a:lnTo>
                  <a:pt x="403352" y="2156587"/>
                </a:lnTo>
                <a:lnTo>
                  <a:pt x="387484" y="2137828"/>
                </a:lnTo>
                <a:close/>
              </a:path>
              <a:path w="443229" h="2193925">
                <a:moveTo>
                  <a:pt x="397313" y="2111340"/>
                </a:moveTo>
                <a:lnTo>
                  <a:pt x="387484" y="2137828"/>
                </a:lnTo>
                <a:lnTo>
                  <a:pt x="403352" y="2156587"/>
                </a:lnTo>
                <a:lnTo>
                  <a:pt x="378968" y="2160778"/>
                </a:lnTo>
                <a:lnTo>
                  <a:pt x="405955" y="2160778"/>
                </a:lnTo>
                <a:lnTo>
                  <a:pt x="397313" y="2111340"/>
                </a:lnTo>
                <a:close/>
              </a:path>
              <a:path w="443229" h="2193925">
                <a:moveTo>
                  <a:pt x="28194" y="0"/>
                </a:moveTo>
                <a:lnTo>
                  <a:pt x="0" y="4952"/>
                </a:lnTo>
                <a:lnTo>
                  <a:pt x="369236" y="2116256"/>
                </a:lnTo>
                <a:lnTo>
                  <a:pt x="387484" y="2137828"/>
                </a:lnTo>
                <a:lnTo>
                  <a:pt x="397313" y="2111340"/>
                </a:lnTo>
                <a:lnTo>
                  <a:pt x="28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9265" y="2780029"/>
            <a:ext cx="398780" cy="2017395"/>
          </a:xfrm>
          <a:custGeom>
            <a:avLst/>
            <a:gdLst/>
            <a:ahLst/>
            <a:cxnLst/>
            <a:rect l="l" t="t" r="r" b="b"/>
            <a:pathLst>
              <a:path w="398779" h="2017395">
                <a:moveTo>
                  <a:pt x="304800" y="1935353"/>
                </a:moveTo>
                <a:lnTo>
                  <a:pt x="302895" y="1937004"/>
                </a:lnTo>
                <a:lnTo>
                  <a:pt x="300863" y="1938655"/>
                </a:lnTo>
                <a:lnTo>
                  <a:pt x="300609" y="1941703"/>
                </a:lnTo>
                <a:lnTo>
                  <a:pt x="302260" y="1943735"/>
                </a:lnTo>
                <a:lnTo>
                  <a:pt x="364744" y="2017141"/>
                </a:lnTo>
                <a:lnTo>
                  <a:pt x="367812" y="2008759"/>
                </a:lnTo>
                <a:lnTo>
                  <a:pt x="358394" y="2008759"/>
                </a:lnTo>
                <a:lnTo>
                  <a:pt x="355282" y="1991332"/>
                </a:lnTo>
                <a:lnTo>
                  <a:pt x="309499" y="1937512"/>
                </a:lnTo>
                <a:lnTo>
                  <a:pt x="307848" y="1935607"/>
                </a:lnTo>
                <a:lnTo>
                  <a:pt x="304800" y="1935353"/>
                </a:lnTo>
                <a:close/>
              </a:path>
              <a:path w="398779" h="2017395">
                <a:moveTo>
                  <a:pt x="355282" y="1991332"/>
                </a:moveTo>
                <a:lnTo>
                  <a:pt x="358394" y="2008759"/>
                </a:lnTo>
                <a:lnTo>
                  <a:pt x="367792" y="2006981"/>
                </a:lnTo>
                <a:lnTo>
                  <a:pt x="367655" y="2006219"/>
                </a:lnTo>
                <a:lnTo>
                  <a:pt x="358648" y="2006219"/>
                </a:lnTo>
                <a:lnTo>
                  <a:pt x="361447" y="1998580"/>
                </a:lnTo>
                <a:lnTo>
                  <a:pt x="355282" y="1991332"/>
                </a:lnTo>
                <a:close/>
              </a:path>
              <a:path w="398779" h="2017395">
                <a:moveTo>
                  <a:pt x="392557" y="1919605"/>
                </a:moveTo>
                <a:lnTo>
                  <a:pt x="389889" y="1920875"/>
                </a:lnTo>
                <a:lnTo>
                  <a:pt x="389000" y="1923415"/>
                </a:lnTo>
                <a:lnTo>
                  <a:pt x="364705" y="1989694"/>
                </a:lnTo>
                <a:lnTo>
                  <a:pt x="367792" y="2006981"/>
                </a:lnTo>
                <a:lnTo>
                  <a:pt x="358394" y="2008759"/>
                </a:lnTo>
                <a:lnTo>
                  <a:pt x="367812" y="2008759"/>
                </a:lnTo>
                <a:lnTo>
                  <a:pt x="398780" y="1924177"/>
                </a:lnTo>
                <a:lnTo>
                  <a:pt x="397510" y="1921383"/>
                </a:lnTo>
                <a:lnTo>
                  <a:pt x="395097" y="1920494"/>
                </a:lnTo>
                <a:lnTo>
                  <a:pt x="392557" y="1919605"/>
                </a:lnTo>
                <a:close/>
              </a:path>
              <a:path w="398779" h="2017395">
                <a:moveTo>
                  <a:pt x="361447" y="1998580"/>
                </a:moveTo>
                <a:lnTo>
                  <a:pt x="358648" y="2006219"/>
                </a:lnTo>
                <a:lnTo>
                  <a:pt x="366649" y="2004695"/>
                </a:lnTo>
                <a:lnTo>
                  <a:pt x="361447" y="1998580"/>
                </a:lnTo>
                <a:close/>
              </a:path>
              <a:path w="398779" h="2017395">
                <a:moveTo>
                  <a:pt x="364705" y="1989694"/>
                </a:moveTo>
                <a:lnTo>
                  <a:pt x="361447" y="1998580"/>
                </a:lnTo>
                <a:lnTo>
                  <a:pt x="366649" y="2004695"/>
                </a:lnTo>
                <a:lnTo>
                  <a:pt x="358648" y="2006219"/>
                </a:lnTo>
                <a:lnTo>
                  <a:pt x="367655" y="2006219"/>
                </a:lnTo>
                <a:lnTo>
                  <a:pt x="364705" y="1989694"/>
                </a:lnTo>
                <a:close/>
              </a:path>
              <a:path w="398779" h="2017395">
                <a:moveTo>
                  <a:pt x="9398" y="0"/>
                </a:moveTo>
                <a:lnTo>
                  <a:pt x="0" y="1778"/>
                </a:lnTo>
                <a:lnTo>
                  <a:pt x="355282" y="1991332"/>
                </a:lnTo>
                <a:lnTo>
                  <a:pt x="361447" y="1998580"/>
                </a:lnTo>
                <a:lnTo>
                  <a:pt x="364705" y="1989694"/>
                </a:lnTo>
                <a:lnTo>
                  <a:pt x="9398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510" y="1341666"/>
            <a:ext cx="8458200" cy="4535805"/>
          </a:xfrm>
          <a:custGeom>
            <a:avLst/>
            <a:gdLst/>
            <a:ahLst/>
            <a:cxnLst/>
            <a:rect l="l" t="t" r="r" b="b"/>
            <a:pathLst>
              <a:path w="8458200" h="4535805">
                <a:moveTo>
                  <a:pt x="0" y="4535424"/>
                </a:moveTo>
                <a:lnTo>
                  <a:pt x="8458200" y="4535424"/>
                </a:lnTo>
                <a:lnTo>
                  <a:pt x="8458200" y="0"/>
                </a:lnTo>
                <a:lnTo>
                  <a:pt x="0" y="0"/>
                </a:lnTo>
                <a:lnTo>
                  <a:pt x="0" y="45354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4554" y="2314193"/>
            <a:ext cx="12198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65" dirty="0">
                <a:latin typeface="Times New Roman"/>
                <a:cs typeface="Times New Roman"/>
              </a:rPr>
              <a:t>У</a:t>
            </a:r>
            <a:r>
              <a:rPr sz="1900" b="1" spc="-10" dirty="0">
                <a:latin typeface="Times New Roman"/>
                <a:cs typeface="Times New Roman"/>
              </a:rPr>
              <a:t>равнения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621" y="1567688"/>
            <a:ext cx="8312340" cy="4549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12950" y="4103623"/>
            <a:ext cx="854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Неполные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18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250" y="2069338"/>
            <a:ext cx="1210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Times New Roman"/>
                <a:cs typeface="Times New Roman"/>
              </a:rPr>
              <a:t>Уравнения</a:t>
            </a:r>
            <a:r>
              <a:rPr sz="1400" b="1" spc="-160" dirty="0">
                <a:latin typeface="Times New Roman"/>
                <a:cs typeface="Times New Roman"/>
              </a:rPr>
              <a:t> </a:t>
            </a:r>
            <a:r>
              <a:rPr sz="1400" b="1" spc="-215" dirty="0">
                <a:latin typeface="Times New Roman"/>
                <a:cs typeface="Times New Roman"/>
              </a:rPr>
              <a:t>ивда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323" y="2496438"/>
            <a:ext cx="3073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3045" algn="l"/>
              </a:tabLst>
            </a:pPr>
            <a:r>
              <a:rPr sz="1100" i="1" dirty="0">
                <a:latin typeface="Times New Roman"/>
                <a:cs typeface="Times New Roman"/>
              </a:rPr>
              <a:t>а	в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323" y="2388488"/>
            <a:ext cx="10344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50" i="1" baseline="35353" dirty="0">
                <a:latin typeface="Times New Roman"/>
                <a:cs typeface="Times New Roman"/>
              </a:rPr>
              <a:t>х </a:t>
            </a:r>
            <a:r>
              <a:rPr sz="1650" baseline="5050" dirty="0">
                <a:latin typeface="Symbol"/>
                <a:cs typeface="Symbol"/>
              </a:rPr>
              <a:t></a:t>
            </a:r>
            <a:r>
              <a:rPr sz="1650" baseline="5050" dirty="0">
                <a:latin typeface="Times New Roman"/>
                <a:cs typeface="Times New Roman"/>
              </a:rPr>
              <a:t> </a:t>
            </a:r>
            <a:r>
              <a:rPr sz="1650" i="1" baseline="35353" dirty="0">
                <a:latin typeface="Times New Roman"/>
                <a:cs typeface="Times New Roman"/>
              </a:rPr>
              <a:t>х </a:t>
            </a:r>
            <a:r>
              <a:rPr sz="1650" baseline="5050" dirty="0">
                <a:latin typeface="Symbol"/>
                <a:cs typeface="Symbol"/>
              </a:rPr>
              <a:t></a:t>
            </a:r>
            <a:r>
              <a:rPr sz="1650" baseline="5050" dirty="0">
                <a:latin typeface="Times New Roman"/>
                <a:cs typeface="Times New Roman"/>
              </a:rPr>
              <a:t> </a:t>
            </a:r>
            <a:r>
              <a:rPr sz="1100" i="1" spc="-25" dirty="0">
                <a:latin typeface="Times New Roman"/>
                <a:cs typeface="Times New Roman"/>
              </a:rPr>
              <a:t>с</a:t>
            </a:r>
            <a:r>
              <a:rPr sz="1100" spc="-25" dirty="0">
                <a:latin typeface="Times New Roman"/>
                <a:cs typeface="Times New Roman"/>
              </a:rPr>
              <a:t>, </a:t>
            </a:r>
            <a:r>
              <a:rPr sz="1100" i="1" spc="5" dirty="0">
                <a:latin typeface="Times New Roman"/>
                <a:cs typeface="Times New Roman"/>
              </a:rPr>
              <a:t>а</a:t>
            </a:r>
            <a:r>
              <a:rPr sz="1100" spc="5" dirty="0">
                <a:latin typeface="Times New Roman"/>
                <a:cs typeface="Times New Roman"/>
              </a:rPr>
              <a:t>,</a:t>
            </a:r>
            <a:r>
              <a:rPr sz="1100" i="1" spc="5" dirty="0">
                <a:latin typeface="Times New Roman"/>
                <a:cs typeface="Times New Roman"/>
              </a:rPr>
              <a:t>в </a:t>
            </a:r>
            <a:r>
              <a:rPr sz="1650" baseline="5050" dirty="0">
                <a:latin typeface="Symbol"/>
                <a:cs typeface="Symbol"/>
              </a:rPr>
              <a:t></a:t>
            </a:r>
            <a:r>
              <a:rPr sz="1650" spc="-135" baseline="50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0810" marR="5080" indent="-26543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Продукт, полученный на</a:t>
            </a:r>
            <a:r>
              <a:rPr spc="-75" dirty="0"/>
              <a:t> </a:t>
            </a:r>
            <a:r>
              <a:rPr dirty="0"/>
              <a:t>уроке  в 8</a:t>
            </a:r>
            <a:r>
              <a:rPr spc="-15" dirty="0"/>
              <a:t> </a:t>
            </a:r>
            <a:r>
              <a:rPr dirty="0"/>
              <a:t>классе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92932" y="2340442"/>
            <a:ext cx="11156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Times New Roman"/>
                <a:cs typeface="Times New Roman"/>
              </a:rPr>
              <a:t>Уравнения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0790" y="1800948"/>
            <a:ext cx="1270000" cy="556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Линейные</a:t>
            </a:r>
            <a:endParaRPr sz="1200">
              <a:latin typeface="Times New Roman"/>
              <a:cs typeface="Times New Roman"/>
            </a:endParaRPr>
          </a:p>
          <a:p>
            <a:pPr marL="53975">
              <a:lnSpc>
                <a:spcPts val="955"/>
              </a:lnSpc>
              <a:spcBef>
                <a:spcPts val="815"/>
              </a:spcBef>
            </a:pPr>
            <a:r>
              <a:rPr sz="950" i="1" spc="15" dirty="0">
                <a:latin typeface="Times New Roman"/>
                <a:cs typeface="Times New Roman"/>
              </a:rPr>
              <a:t>ах</a:t>
            </a:r>
            <a:r>
              <a:rPr sz="950" i="1" spc="-55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Symbol"/>
                <a:cs typeface="Symbol"/>
              </a:rPr>
              <a:t></a:t>
            </a:r>
            <a:r>
              <a:rPr sz="950" spc="-70" dirty="0">
                <a:latin typeface="Times New Roman"/>
                <a:cs typeface="Times New Roman"/>
              </a:rPr>
              <a:t> </a:t>
            </a:r>
            <a:r>
              <a:rPr sz="950" i="1" spc="20" dirty="0">
                <a:latin typeface="Times New Roman"/>
                <a:cs typeface="Times New Roman"/>
              </a:rPr>
              <a:t>в</a:t>
            </a:r>
            <a:r>
              <a:rPr sz="950" i="1" spc="30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Symbol"/>
                <a:cs typeface="Symbol"/>
              </a:rPr>
              <a:t>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0,</a:t>
            </a:r>
            <a:r>
              <a:rPr sz="950" spc="-150" dirty="0">
                <a:latin typeface="Times New Roman"/>
                <a:cs typeface="Times New Roman"/>
              </a:rPr>
              <a:t> </a:t>
            </a:r>
            <a:r>
              <a:rPr sz="950" i="1" spc="20" dirty="0">
                <a:latin typeface="Times New Roman"/>
                <a:cs typeface="Times New Roman"/>
              </a:rPr>
              <a:t>а</a:t>
            </a:r>
            <a:r>
              <a:rPr sz="950" i="1" spc="25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Symbol"/>
                <a:cs typeface="Symbol"/>
              </a:rPr>
              <a:t></a:t>
            </a:r>
            <a:r>
              <a:rPr sz="950" spc="1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0,</a:t>
            </a:r>
            <a:r>
              <a:rPr sz="950" spc="-105" dirty="0">
                <a:latin typeface="Times New Roman"/>
                <a:cs typeface="Times New Roman"/>
              </a:rPr>
              <a:t> </a:t>
            </a:r>
            <a:r>
              <a:rPr sz="950" i="1" spc="20" dirty="0">
                <a:latin typeface="Times New Roman"/>
                <a:cs typeface="Times New Roman"/>
              </a:rPr>
              <a:t>х </a:t>
            </a:r>
            <a:r>
              <a:rPr sz="950" spc="25" dirty="0">
                <a:latin typeface="Symbol"/>
                <a:cs typeface="Symbol"/>
              </a:rPr>
              <a:t></a:t>
            </a:r>
            <a:r>
              <a:rPr sz="950" spc="5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Symbol"/>
                <a:cs typeface="Symbol"/>
              </a:rPr>
              <a:t>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1425" i="1" spc="30" baseline="35087" dirty="0">
                <a:latin typeface="Times New Roman"/>
                <a:cs typeface="Times New Roman"/>
              </a:rPr>
              <a:t>в</a:t>
            </a:r>
            <a:endParaRPr sz="1425" baseline="35087">
              <a:latin typeface="Times New Roman"/>
              <a:cs typeface="Times New Roman"/>
            </a:endParaRPr>
          </a:p>
          <a:p>
            <a:pPr marR="17780" algn="r">
              <a:lnSpc>
                <a:spcPts val="955"/>
              </a:lnSpc>
            </a:pPr>
            <a:r>
              <a:rPr sz="950" i="1" spc="20" dirty="0">
                <a:latin typeface="Times New Roman"/>
                <a:cs typeface="Times New Roman"/>
              </a:rPr>
              <a:t>а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8768" y="3204987"/>
            <a:ext cx="893444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latin typeface="Times New Roman"/>
                <a:cs typeface="Times New Roman"/>
              </a:rPr>
              <a:t>Квадратные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8606" y="4070184"/>
            <a:ext cx="469900" cy="389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2235" indent="-102870">
              <a:lnSpc>
                <a:spcPct val="100000"/>
              </a:lnSpc>
              <a:spcBef>
                <a:spcPts val="385"/>
              </a:spcBef>
              <a:buFont typeface="Symbol"/>
              <a:buChar char=""/>
              <a:tabLst>
                <a:tab pos="102870" algn="l"/>
              </a:tabLst>
            </a:pPr>
            <a:r>
              <a:rPr sz="950" i="1" spc="15" dirty="0">
                <a:latin typeface="Times New Roman"/>
                <a:cs typeface="Times New Roman"/>
              </a:rPr>
              <a:t>в </a:t>
            </a:r>
            <a:r>
              <a:rPr sz="950" spc="20" dirty="0">
                <a:latin typeface="MT Extra"/>
                <a:cs typeface="MT Extra"/>
              </a:rPr>
              <a:t></a:t>
            </a:r>
            <a:r>
              <a:rPr sz="950" spc="100" dirty="0">
                <a:latin typeface="Times New Roman"/>
                <a:cs typeface="Times New Roman"/>
              </a:rPr>
              <a:t> </a:t>
            </a:r>
            <a:r>
              <a:rPr sz="950" i="1" spc="20" dirty="0">
                <a:latin typeface="Times New Roman"/>
                <a:cs typeface="Times New Roman"/>
              </a:rPr>
              <a:t>Д</a:t>
            </a:r>
            <a:endParaRPr sz="950">
              <a:latin typeface="Times New Roman"/>
              <a:cs typeface="Times New Roman"/>
            </a:endParaRPr>
          </a:p>
          <a:p>
            <a:pPr marL="26670" algn="ctr">
              <a:lnSpc>
                <a:spcPct val="100000"/>
              </a:lnSpc>
              <a:spcBef>
                <a:spcPts val="295"/>
              </a:spcBef>
            </a:pPr>
            <a:r>
              <a:rPr sz="950" spc="20" dirty="0">
                <a:latin typeface="Times New Roman"/>
                <a:cs typeface="Times New Roman"/>
              </a:rPr>
              <a:t>2</a:t>
            </a:r>
            <a:r>
              <a:rPr sz="950" i="1" spc="20" dirty="0">
                <a:latin typeface="Times New Roman"/>
                <a:cs typeface="Times New Roman"/>
              </a:rPr>
              <a:t>а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1245" y="4188025"/>
            <a:ext cx="92011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50" i="1" spc="20" dirty="0">
                <a:latin typeface="Times New Roman"/>
                <a:cs typeface="Times New Roman"/>
              </a:rPr>
              <a:t>Д </a:t>
            </a:r>
            <a:r>
              <a:rPr sz="950" spc="20" dirty="0">
                <a:latin typeface="Symbol"/>
                <a:cs typeface="Symbol"/>
              </a:rPr>
              <a:t>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i="1" spc="35" dirty="0">
                <a:latin typeface="Times New Roman"/>
                <a:cs typeface="Times New Roman"/>
              </a:rPr>
              <a:t>в</a:t>
            </a:r>
            <a:r>
              <a:rPr sz="900" spc="52" baseline="41666" dirty="0">
                <a:latin typeface="Times New Roman"/>
                <a:cs typeface="Times New Roman"/>
              </a:rPr>
              <a:t>2 </a:t>
            </a:r>
            <a:r>
              <a:rPr sz="950" spc="20" dirty="0">
                <a:latin typeface="Symbol"/>
                <a:cs typeface="Symbol"/>
              </a:rPr>
              <a:t>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4</a:t>
            </a:r>
            <a:r>
              <a:rPr sz="950" i="1" spc="10" dirty="0">
                <a:latin typeface="Times New Roman"/>
                <a:cs typeface="Times New Roman"/>
              </a:rPr>
              <a:t>ас</a:t>
            </a:r>
            <a:r>
              <a:rPr sz="950" spc="10" dirty="0">
                <a:latin typeface="Times New Roman"/>
                <a:cs typeface="Times New Roman"/>
              </a:rPr>
              <a:t>, </a:t>
            </a:r>
            <a:r>
              <a:rPr sz="950" i="1" spc="15" dirty="0">
                <a:latin typeface="Times New Roman"/>
                <a:cs typeface="Times New Roman"/>
              </a:rPr>
              <a:t>х</a:t>
            </a:r>
            <a:r>
              <a:rPr sz="950" i="1" spc="-35" dirty="0">
                <a:latin typeface="Times New Roman"/>
                <a:cs typeface="Times New Roman"/>
              </a:rPr>
              <a:t> </a:t>
            </a:r>
            <a:r>
              <a:rPr sz="950" spc="20" dirty="0">
                <a:latin typeface="Symbol"/>
                <a:cs typeface="Symbol"/>
              </a:rPr>
              <a:t></a:t>
            </a:r>
            <a:endParaRPr sz="9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5988" y="3880535"/>
            <a:ext cx="114871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50" i="1" spc="20" dirty="0">
                <a:latin typeface="Times New Roman"/>
                <a:cs typeface="Times New Roman"/>
              </a:rPr>
              <a:t>ах</a:t>
            </a:r>
            <a:r>
              <a:rPr sz="900" spc="30" baseline="41666" dirty="0">
                <a:latin typeface="Times New Roman"/>
                <a:cs typeface="Times New Roman"/>
              </a:rPr>
              <a:t>2 </a:t>
            </a:r>
            <a:r>
              <a:rPr sz="950" spc="20" dirty="0">
                <a:latin typeface="Symbol"/>
                <a:cs typeface="Symbol"/>
              </a:rPr>
              <a:t>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i="1" spc="-20" dirty="0">
                <a:latin typeface="Times New Roman"/>
                <a:cs typeface="Times New Roman"/>
              </a:rPr>
              <a:t>вх </a:t>
            </a:r>
            <a:r>
              <a:rPr sz="950" spc="20" dirty="0">
                <a:latin typeface="Symbol"/>
                <a:cs typeface="Symbol"/>
              </a:rPr>
              <a:t>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i="1" spc="15" dirty="0">
                <a:latin typeface="Times New Roman"/>
                <a:cs typeface="Times New Roman"/>
              </a:rPr>
              <a:t>с </a:t>
            </a:r>
            <a:r>
              <a:rPr sz="950" spc="20" dirty="0">
                <a:latin typeface="Symbol"/>
                <a:cs typeface="Symbol"/>
              </a:rPr>
              <a:t>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0,</a:t>
            </a:r>
            <a:r>
              <a:rPr sz="950" spc="-185" dirty="0">
                <a:latin typeface="Times New Roman"/>
                <a:cs typeface="Times New Roman"/>
              </a:rPr>
              <a:t> </a:t>
            </a:r>
            <a:r>
              <a:rPr sz="950" i="1" spc="15" dirty="0">
                <a:latin typeface="Times New Roman"/>
                <a:cs typeface="Times New Roman"/>
              </a:rPr>
              <a:t>а </a:t>
            </a:r>
            <a:r>
              <a:rPr sz="950" spc="20" dirty="0">
                <a:latin typeface="Symbol"/>
                <a:cs typeface="Symbol"/>
              </a:rPr>
              <a:t>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spc="15" dirty="0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331" y="1652352"/>
            <a:ext cx="6875061" cy="4100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5702" y="4681433"/>
            <a:ext cx="1885950" cy="272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955"/>
              </a:lnSpc>
              <a:spcBef>
                <a:spcPts val="130"/>
              </a:spcBef>
            </a:pPr>
            <a:r>
              <a:rPr sz="950" i="1" spc="70" dirty="0">
                <a:latin typeface="Times New Roman"/>
                <a:cs typeface="Times New Roman"/>
              </a:rPr>
              <a:t>ах </a:t>
            </a:r>
            <a:r>
              <a:rPr sz="900" spc="60" baseline="41666" dirty="0">
                <a:latin typeface="Times New Roman"/>
                <a:cs typeface="Times New Roman"/>
              </a:rPr>
              <a:t>2 </a:t>
            </a:r>
            <a:r>
              <a:rPr sz="950" spc="80" dirty="0">
                <a:latin typeface="Symbol"/>
                <a:cs typeface="Symbol"/>
              </a:rPr>
              <a:t>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i="1" spc="65" dirty="0">
                <a:latin typeface="Times New Roman"/>
                <a:cs typeface="Times New Roman"/>
              </a:rPr>
              <a:t>с </a:t>
            </a:r>
            <a:r>
              <a:rPr sz="950" spc="80" dirty="0">
                <a:latin typeface="Symbol"/>
                <a:cs typeface="Symbol"/>
              </a:rPr>
              <a:t>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0, </a:t>
            </a:r>
            <a:r>
              <a:rPr sz="950" i="1" spc="65" dirty="0">
                <a:latin typeface="Times New Roman"/>
                <a:cs typeface="Times New Roman"/>
              </a:rPr>
              <a:t>х </a:t>
            </a:r>
            <a:r>
              <a:rPr sz="950" spc="80" dirty="0">
                <a:latin typeface="Symbol"/>
                <a:cs typeface="Symbol"/>
              </a:rPr>
              <a:t>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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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1425" i="1" spc="97" baseline="35087" dirty="0">
                <a:latin typeface="Times New Roman"/>
                <a:cs typeface="Times New Roman"/>
              </a:rPr>
              <a:t>с </a:t>
            </a:r>
            <a:r>
              <a:rPr sz="950" spc="35" dirty="0">
                <a:latin typeface="Times New Roman"/>
                <a:cs typeface="Times New Roman"/>
              </a:rPr>
              <a:t>,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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1425" i="1" spc="97" baseline="35087" dirty="0">
                <a:latin typeface="Times New Roman"/>
                <a:cs typeface="Times New Roman"/>
              </a:rPr>
              <a:t>с </a:t>
            </a:r>
            <a:r>
              <a:rPr sz="950" spc="80" dirty="0">
                <a:latin typeface="Symbol"/>
                <a:cs typeface="Symbol"/>
              </a:rPr>
              <a:t>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spc="75" dirty="0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  <a:p>
            <a:pPr marL="1221105">
              <a:lnSpc>
                <a:spcPts val="955"/>
              </a:lnSpc>
              <a:tabLst>
                <a:tab pos="1551305" algn="l"/>
              </a:tabLst>
            </a:pPr>
            <a:r>
              <a:rPr sz="950" i="1" spc="75" dirty="0">
                <a:latin typeface="Times New Roman"/>
                <a:cs typeface="Times New Roman"/>
              </a:rPr>
              <a:t>а	а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7052" y="4202471"/>
            <a:ext cx="95885" cy="377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21600"/>
              </a:lnSpc>
              <a:spcBef>
                <a:spcPts val="95"/>
              </a:spcBef>
            </a:pPr>
            <a:r>
              <a:rPr sz="950" i="1" spc="50" dirty="0">
                <a:latin typeface="Times New Roman"/>
                <a:cs typeface="Times New Roman"/>
              </a:rPr>
              <a:t>в </a:t>
            </a:r>
            <a:r>
              <a:rPr sz="950" i="1" spc="55" dirty="0">
                <a:latin typeface="Times New Roman"/>
                <a:cs typeface="Times New Roman"/>
              </a:rPr>
              <a:t> а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5702" y="4032458"/>
            <a:ext cx="2023745" cy="45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785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latin typeface="Times New Roman"/>
                <a:cs typeface="Times New Roman"/>
              </a:rPr>
              <a:t>Неполные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950" i="1" spc="70" dirty="0">
                <a:latin typeface="Times New Roman"/>
                <a:cs typeface="Times New Roman"/>
              </a:rPr>
              <a:t>ах</a:t>
            </a:r>
            <a:r>
              <a:rPr sz="950" i="1" spc="-130" dirty="0">
                <a:latin typeface="Times New Roman"/>
                <a:cs typeface="Times New Roman"/>
              </a:rPr>
              <a:t> </a:t>
            </a:r>
            <a:r>
              <a:rPr sz="900" spc="60" baseline="41666" dirty="0">
                <a:latin typeface="Times New Roman"/>
                <a:cs typeface="Times New Roman"/>
              </a:rPr>
              <a:t>2</a:t>
            </a:r>
            <a:r>
              <a:rPr sz="900" spc="82" baseline="41666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</a:t>
            </a:r>
            <a:r>
              <a:rPr sz="950" spc="5" dirty="0">
                <a:latin typeface="Times New Roman"/>
                <a:cs typeface="Times New Roman"/>
              </a:rPr>
              <a:t> </a:t>
            </a:r>
            <a:r>
              <a:rPr sz="950" i="1" spc="30" dirty="0">
                <a:latin typeface="Times New Roman"/>
                <a:cs typeface="Times New Roman"/>
              </a:rPr>
              <a:t>вх</a:t>
            </a:r>
            <a:r>
              <a:rPr sz="950" i="1" spc="80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</a:t>
            </a:r>
            <a:r>
              <a:rPr sz="950" spc="-10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0,</a:t>
            </a:r>
            <a:r>
              <a:rPr sz="950" spc="-80" dirty="0">
                <a:latin typeface="Times New Roman"/>
                <a:cs typeface="Times New Roman"/>
              </a:rPr>
              <a:t> </a:t>
            </a:r>
            <a:r>
              <a:rPr sz="950" i="1" spc="75" dirty="0">
                <a:latin typeface="Times New Roman"/>
                <a:cs typeface="Times New Roman"/>
              </a:rPr>
              <a:t>а</a:t>
            </a:r>
            <a:r>
              <a:rPr sz="950" i="1" spc="20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</a:t>
            </a:r>
            <a:r>
              <a:rPr sz="950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0,</a:t>
            </a:r>
            <a:r>
              <a:rPr sz="950" spc="-35" dirty="0">
                <a:latin typeface="Times New Roman"/>
                <a:cs typeface="Times New Roman"/>
              </a:rPr>
              <a:t> </a:t>
            </a:r>
            <a:r>
              <a:rPr sz="950" i="1" spc="65" dirty="0">
                <a:latin typeface="Times New Roman"/>
                <a:cs typeface="Times New Roman"/>
              </a:rPr>
              <a:t>х</a:t>
            </a:r>
            <a:r>
              <a:rPr sz="950" i="1" spc="20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</a:t>
            </a:r>
            <a:r>
              <a:rPr sz="950" spc="-15" dirty="0">
                <a:latin typeface="Times New Roman"/>
                <a:cs typeface="Times New Roman"/>
              </a:rPr>
              <a:t> </a:t>
            </a:r>
            <a:r>
              <a:rPr sz="950" spc="75" dirty="0">
                <a:latin typeface="Times New Roman"/>
                <a:cs typeface="Times New Roman"/>
              </a:rPr>
              <a:t>0</a:t>
            </a:r>
            <a:r>
              <a:rPr sz="950" spc="310" dirty="0">
                <a:latin typeface="Times New Roman"/>
                <a:cs typeface="Times New Roman"/>
              </a:rPr>
              <a:t> </a:t>
            </a:r>
            <a:r>
              <a:rPr sz="950" spc="60" dirty="0">
                <a:latin typeface="Times New Roman"/>
                <a:cs typeface="Times New Roman"/>
              </a:rPr>
              <a:t>или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i="1" spc="65" dirty="0">
                <a:latin typeface="Times New Roman"/>
                <a:cs typeface="Times New Roman"/>
              </a:rPr>
              <a:t>х</a:t>
            </a:r>
            <a:r>
              <a:rPr sz="950" i="1" spc="15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</a:t>
            </a:r>
            <a:r>
              <a:rPr sz="950" spc="5" dirty="0">
                <a:latin typeface="Times New Roman"/>
                <a:cs typeface="Times New Roman"/>
              </a:rPr>
              <a:t> </a:t>
            </a:r>
            <a:r>
              <a:rPr sz="950" spc="80" dirty="0">
                <a:latin typeface="Symbol"/>
                <a:cs typeface="Symbol"/>
              </a:rPr>
              <a:t></a:t>
            </a:r>
            <a:endParaRPr sz="9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559" y="2344135"/>
            <a:ext cx="1115060" cy="556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spc="-10" dirty="0">
                <a:latin typeface="Times New Roman"/>
                <a:cs typeface="Times New Roman"/>
              </a:rPr>
              <a:t>Уравнения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вида</a:t>
            </a:r>
            <a:endParaRPr sz="1200">
              <a:latin typeface="Times New Roman"/>
              <a:cs typeface="Times New Roman"/>
            </a:endParaRPr>
          </a:p>
          <a:p>
            <a:pPr marL="89535">
              <a:lnSpc>
                <a:spcPts val="955"/>
              </a:lnSpc>
              <a:spcBef>
                <a:spcPts val="815"/>
              </a:spcBef>
            </a:pPr>
            <a:r>
              <a:rPr sz="1425" i="1" spc="30" baseline="35087" dirty="0">
                <a:latin typeface="Times New Roman"/>
                <a:cs typeface="Times New Roman"/>
              </a:rPr>
              <a:t>х </a:t>
            </a:r>
            <a:r>
              <a:rPr sz="950" spc="25" dirty="0">
                <a:latin typeface="Symbol"/>
                <a:cs typeface="Symbol"/>
              </a:rPr>
              <a:t>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1425" i="1" spc="30" baseline="35087" dirty="0">
                <a:latin typeface="Times New Roman"/>
                <a:cs typeface="Times New Roman"/>
              </a:rPr>
              <a:t>х </a:t>
            </a:r>
            <a:r>
              <a:rPr sz="950" spc="25" dirty="0">
                <a:latin typeface="Symbol"/>
                <a:cs typeface="Symbol"/>
              </a:rPr>
              <a:t></a:t>
            </a:r>
            <a:r>
              <a:rPr sz="950" spc="25" dirty="0">
                <a:latin typeface="Times New Roman"/>
                <a:cs typeface="Times New Roman"/>
              </a:rPr>
              <a:t> </a:t>
            </a:r>
            <a:r>
              <a:rPr sz="950" i="1" spc="10" dirty="0">
                <a:latin typeface="Times New Roman"/>
                <a:cs typeface="Times New Roman"/>
              </a:rPr>
              <a:t>с</a:t>
            </a:r>
            <a:r>
              <a:rPr sz="950" spc="10" dirty="0">
                <a:latin typeface="Times New Roman"/>
                <a:cs typeface="Times New Roman"/>
              </a:rPr>
              <a:t>, </a:t>
            </a:r>
            <a:r>
              <a:rPr sz="950" i="1" spc="40" dirty="0">
                <a:latin typeface="Times New Roman"/>
                <a:cs typeface="Times New Roman"/>
              </a:rPr>
              <a:t>а</a:t>
            </a:r>
            <a:r>
              <a:rPr sz="950" spc="40" dirty="0">
                <a:latin typeface="Times New Roman"/>
                <a:cs typeface="Times New Roman"/>
              </a:rPr>
              <a:t>,</a:t>
            </a:r>
            <a:r>
              <a:rPr sz="950" i="1" spc="40" dirty="0">
                <a:latin typeface="Times New Roman"/>
                <a:cs typeface="Times New Roman"/>
              </a:rPr>
              <a:t>в </a:t>
            </a:r>
            <a:r>
              <a:rPr sz="950" spc="25" dirty="0">
                <a:latin typeface="Symbol"/>
                <a:cs typeface="Symbol"/>
              </a:rPr>
              <a:t>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20" dirty="0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  <a:p>
            <a:pPr marL="83185">
              <a:lnSpc>
                <a:spcPts val="955"/>
              </a:lnSpc>
              <a:tabLst>
                <a:tab pos="297815" algn="l"/>
              </a:tabLst>
            </a:pPr>
            <a:r>
              <a:rPr sz="950" i="1" spc="20" dirty="0">
                <a:latin typeface="Times New Roman"/>
                <a:cs typeface="Times New Roman"/>
              </a:rPr>
              <a:t>а	в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0773" y="4857960"/>
            <a:ext cx="2705735" cy="7073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36195">
              <a:lnSpc>
                <a:spcPts val="1380"/>
              </a:lnSpc>
              <a:spcBef>
                <a:spcPts val="200"/>
              </a:spcBef>
            </a:pPr>
            <a:r>
              <a:rPr sz="1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Иррациональные уравнения</a:t>
            </a:r>
            <a:r>
              <a:rPr sz="1200" b="1" dirty="0">
                <a:solidFill>
                  <a:srgbClr val="0000FF"/>
                </a:solidFill>
                <a:latin typeface="Times New Roman"/>
                <a:cs typeface="Times New Roman"/>
              </a:rPr>
              <a:t>:  </a:t>
            </a:r>
            <a:r>
              <a:rPr sz="1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1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.Возвести </a:t>
            </a:r>
            <a:r>
              <a:rPr sz="11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11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квадрат обе </a:t>
            </a:r>
            <a:r>
              <a:rPr sz="11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части</a:t>
            </a:r>
            <a:r>
              <a:rPr sz="11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уравнения</a:t>
            </a:r>
            <a:endParaRPr sz="1100">
              <a:latin typeface="Times New Roman"/>
              <a:cs typeface="Times New Roman"/>
            </a:endParaRPr>
          </a:p>
          <a:p>
            <a:pPr marL="152400" indent="-140335">
              <a:lnSpc>
                <a:spcPts val="1215"/>
              </a:lnSpc>
              <a:buAutoNum type="arabicPeriod" startAt="2"/>
              <a:tabLst>
                <a:tab pos="153035" algn="l"/>
              </a:tabLst>
            </a:pPr>
            <a:r>
              <a:rPr sz="11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Решить </a:t>
            </a:r>
            <a:r>
              <a:rPr sz="11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полученное</a:t>
            </a:r>
            <a:r>
              <a:rPr sz="11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рациональное</a:t>
            </a:r>
            <a:endParaRPr sz="1100">
              <a:latin typeface="Times New Roman"/>
              <a:cs typeface="Times New Roman"/>
            </a:endParaRPr>
          </a:p>
          <a:p>
            <a:pPr marL="153035" indent="-140970">
              <a:lnSpc>
                <a:spcPts val="1290"/>
              </a:lnSpc>
              <a:buAutoNum type="arabicPeriod" startAt="2"/>
              <a:tabLst>
                <a:tab pos="153670" algn="l"/>
              </a:tabLst>
            </a:pPr>
            <a:r>
              <a:rPr sz="11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Сделать проверку. Отсеять</a:t>
            </a:r>
            <a:r>
              <a:rPr sz="11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посторонние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79521" y="2800029"/>
            <a:ext cx="185420" cy="1878964"/>
          </a:xfrm>
          <a:custGeom>
            <a:avLst/>
            <a:gdLst/>
            <a:ahLst/>
            <a:cxnLst/>
            <a:rect l="l" t="t" r="r" b="b"/>
            <a:pathLst>
              <a:path w="185420" h="1878964">
                <a:moveTo>
                  <a:pt x="131389" y="1787110"/>
                </a:moveTo>
                <a:lnTo>
                  <a:pt x="93075" y="1789930"/>
                </a:lnTo>
                <a:lnTo>
                  <a:pt x="145930" y="1878585"/>
                </a:lnTo>
                <a:lnTo>
                  <a:pt x="174223" y="1809867"/>
                </a:lnTo>
                <a:lnTo>
                  <a:pt x="136530" y="1809867"/>
                </a:lnTo>
                <a:lnTo>
                  <a:pt x="132832" y="1806683"/>
                </a:lnTo>
                <a:lnTo>
                  <a:pt x="131389" y="1787110"/>
                </a:lnTo>
                <a:close/>
              </a:path>
              <a:path w="185420" h="1878964">
                <a:moveTo>
                  <a:pt x="146798" y="1785975"/>
                </a:moveTo>
                <a:lnTo>
                  <a:pt x="131389" y="1787110"/>
                </a:lnTo>
                <a:lnTo>
                  <a:pt x="132832" y="1806683"/>
                </a:lnTo>
                <a:lnTo>
                  <a:pt x="136530" y="1809867"/>
                </a:lnTo>
                <a:lnTo>
                  <a:pt x="145160" y="1809237"/>
                </a:lnTo>
                <a:lnTo>
                  <a:pt x="148242" y="1805560"/>
                </a:lnTo>
                <a:lnTo>
                  <a:pt x="146798" y="1785975"/>
                </a:lnTo>
                <a:close/>
              </a:path>
              <a:path w="185420" h="1878964">
                <a:moveTo>
                  <a:pt x="185225" y="1783146"/>
                </a:moveTo>
                <a:lnTo>
                  <a:pt x="146798" y="1785975"/>
                </a:lnTo>
                <a:lnTo>
                  <a:pt x="148242" y="1805560"/>
                </a:lnTo>
                <a:lnTo>
                  <a:pt x="145160" y="1809237"/>
                </a:lnTo>
                <a:lnTo>
                  <a:pt x="136530" y="1809867"/>
                </a:lnTo>
                <a:lnTo>
                  <a:pt x="174223" y="1809867"/>
                </a:lnTo>
                <a:lnTo>
                  <a:pt x="185225" y="1783146"/>
                </a:lnTo>
                <a:close/>
              </a:path>
              <a:path w="185420" h="1878964">
                <a:moveTo>
                  <a:pt x="11711" y="0"/>
                </a:moveTo>
                <a:lnTo>
                  <a:pt x="3236" y="615"/>
                </a:lnTo>
                <a:lnTo>
                  <a:pt x="0" y="4307"/>
                </a:lnTo>
                <a:lnTo>
                  <a:pt x="131389" y="1787110"/>
                </a:lnTo>
                <a:lnTo>
                  <a:pt x="146798" y="1785975"/>
                </a:lnTo>
                <a:lnTo>
                  <a:pt x="15409" y="3230"/>
                </a:lnTo>
                <a:lnTo>
                  <a:pt x="117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5712" y="2658810"/>
            <a:ext cx="2235200" cy="942340"/>
          </a:xfrm>
          <a:custGeom>
            <a:avLst/>
            <a:gdLst/>
            <a:ahLst/>
            <a:cxnLst/>
            <a:rect l="l" t="t" r="r" b="b"/>
            <a:pathLst>
              <a:path w="2235200" h="942339">
                <a:moveTo>
                  <a:pt x="1117672" y="0"/>
                </a:moveTo>
                <a:lnTo>
                  <a:pt x="1051996" y="799"/>
                </a:lnTo>
                <a:lnTo>
                  <a:pt x="987320" y="3169"/>
                </a:lnTo>
                <a:lnTo>
                  <a:pt x="923748" y="7064"/>
                </a:lnTo>
                <a:lnTo>
                  <a:pt x="861386" y="12441"/>
                </a:lnTo>
                <a:lnTo>
                  <a:pt x="800339" y="19255"/>
                </a:lnTo>
                <a:lnTo>
                  <a:pt x="740710" y="27462"/>
                </a:lnTo>
                <a:lnTo>
                  <a:pt x="682605" y="37018"/>
                </a:lnTo>
                <a:lnTo>
                  <a:pt x="626129" y="47879"/>
                </a:lnTo>
                <a:lnTo>
                  <a:pt x="571386" y="60000"/>
                </a:lnTo>
                <a:lnTo>
                  <a:pt x="518482" y="73338"/>
                </a:lnTo>
                <a:lnTo>
                  <a:pt x="467520" y="87848"/>
                </a:lnTo>
                <a:lnTo>
                  <a:pt x="418607" y="103486"/>
                </a:lnTo>
                <a:lnTo>
                  <a:pt x="371846" y="120208"/>
                </a:lnTo>
                <a:lnTo>
                  <a:pt x="327342" y="137969"/>
                </a:lnTo>
                <a:lnTo>
                  <a:pt x="285201" y="156726"/>
                </a:lnTo>
                <a:lnTo>
                  <a:pt x="245526" y="176434"/>
                </a:lnTo>
                <a:lnTo>
                  <a:pt x="208423" y="197049"/>
                </a:lnTo>
                <a:lnTo>
                  <a:pt x="173997" y="218526"/>
                </a:lnTo>
                <a:lnTo>
                  <a:pt x="142352" y="240823"/>
                </a:lnTo>
                <a:lnTo>
                  <a:pt x="87826" y="287695"/>
                </a:lnTo>
                <a:lnTo>
                  <a:pt x="45682" y="337311"/>
                </a:lnTo>
                <a:lnTo>
                  <a:pt x="16760" y="389318"/>
                </a:lnTo>
                <a:lnTo>
                  <a:pt x="1897" y="443362"/>
                </a:lnTo>
                <a:lnTo>
                  <a:pt x="0" y="471038"/>
                </a:lnTo>
                <a:lnTo>
                  <a:pt x="1897" y="498730"/>
                </a:lnTo>
                <a:lnTo>
                  <a:pt x="16760" y="552802"/>
                </a:lnTo>
                <a:lnTo>
                  <a:pt x="45682" y="604834"/>
                </a:lnTo>
                <a:lnTo>
                  <a:pt x="87826" y="654470"/>
                </a:lnTo>
                <a:lnTo>
                  <a:pt x="142352" y="701359"/>
                </a:lnTo>
                <a:lnTo>
                  <a:pt x="173997" y="723663"/>
                </a:lnTo>
                <a:lnTo>
                  <a:pt x="208423" y="745147"/>
                </a:lnTo>
                <a:lnTo>
                  <a:pt x="245526" y="765767"/>
                </a:lnTo>
                <a:lnTo>
                  <a:pt x="285201" y="785480"/>
                </a:lnTo>
                <a:lnTo>
                  <a:pt x="327342" y="804242"/>
                </a:lnTo>
                <a:lnTo>
                  <a:pt x="371846" y="822007"/>
                </a:lnTo>
                <a:lnTo>
                  <a:pt x="418607" y="838732"/>
                </a:lnTo>
                <a:lnTo>
                  <a:pt x="467520" y="854372"/>
                </a:lnTo>
                <a:lnTo>
                  <a:pt x="518482" y="868885"/>
                </a:lnTo>
                <a:lnTo>
                  <a:pt x="571386" y="882224"/>
                </a:lnTo>
                <a:lnTo>
                  <a:pt x="626129" y="894347"/>
                </a:lnTo>
                <a:lnTo>
                  <a:pt x="682605" y="905209"/>
                </a:lnTo>
                <a:lnTo>
                  <a:pt x="740710" y="914766"/>
                </a:lnTo>
                <a:lnTo>
                  <a:pt x="800339" y="922974"/>
                </a:lnTo>
                <a:lnTo>
                  <a:pt x="861386" y="929789"/>
                </a:lnTo>
                <a:lnTo>
                  <a:pt x="923748" y="935166"/>
                </a:lnTo>
                <a:lnTo>
                  <a:pt x="987320" y="939061"/>
                </a:lnTo>
                <a:lnTo>
                  <a:pt x="1051996" y="941431"/>
                </a:lnTo>
                <a:lnTo>
                  <a:pt x="1117672" y="942230"/>
                </a:lnTo>
                <a:lnTo>
                  <a:pt x="1183332" y="941431"/>
                </a:lnTo>
                <a:lnTo>
                  <a:pt x="1247993" y="939061"/>
                </a:lnTo>
                <a:lnTo>
                  <a:pt x="1311551" y="935166"/>
                </a:lnTo>
                <a:lnTo>
                  <a:pt x="1373900" y="929789"/>
                </a:lnTo>
                <a:lnTo>
                  <a:pt x="1434936" y="922974"/>
                </a:lnTo>
                <a:lnTo>
                  <a:pt x="1494554" y="914766"/>
                </a:lnTo>
                <a:lnTo>
                  <a:pt x="1552649" y="905209"/>
                </a:lnTo>
                <a:lnTo>
                  <a:pt x="1609117" y="894347"/>
                </a:lnTo>
                <a:lnTo>
                  <a:pt x="1663851" y="882224"/>
                </a:lnTo>
                <a:lnTo>
                  <a:pt x="1716749" y="868885"/>
                </a:lnTo>
                <a:lnTo>
                  <a:pt x="1767704" y="854372"/>
                </a:lnTo>
                <a:lnTo>
                  <a:pt x="1816611" y="838732"/>
                </a:lnTo>
                <a:lnTo>
                  <a:pt x="1863367" y="822007"/>
                </a:lnTo>
                <a:lnTo>
                  <a:pt x="1907867" y="804242"/>
                </a:lnTo>
                <a:lnTo>
                  <a:pt x="1950004" y="785480"/>
                </a:lnTo>
                <a:lnTo>
                  <a:pt x="1989676" y="765767"/>
                </a:lnTo>
                <a:lnTo>
                  <a:pt x="2026776" y="745147"/>
                </a:lnTo>
                <a:lnTo>
                  <a:pt x="2061199" y="723663"/>
                </a:lnTo>
                <a:lnTo>
                  <a:pt x="2092842" y="701359"/>
                </a:lnTo>
                <a:lnTo>
                  <a:pt x="2147366" y="654470"/>
                </a:lnTo>
                <a:lnTo>
                  <a:pt x="2189508" y="604834"/>
                </a:lnTo>
                <a:lnTo>
                  <a:pt x="2218430" y="552802"/>
                </a:lnTo>
                <a:lnTo>
                  <a:pt x="2233293" y="498730"/>
                </a:lnTo>
                <a:lnTo>
                  <a:pt x="2235190" y="471038"/>
                </a:lnTo>
                <a:lnTo>
                  <a:pt x="2233293" y="443362"/>
                </a:lnTo>
                <a:lnTo>
                  <a:pt x="2218430" y="389318"/>
                </a:lnTo>
                <a:lnTo>
                  <a:pt x="2189508" y="337311"/>
                </a:lnTo>
                <a:lnTo>
                  <a:pt x="2147366" y="287695"/>
                </a:lnTo>
                <a:lnTo>
                  <a:pt x="2092842" y="240823"/>
                </a:lnTo>
                <a:lnTo>
                  <a:pt x="2061199" y="218526"/>
                </a:lnTo>
                <a:lnTo>
                  <a:pt x="2026776" y="197049"/>
                </a:lnTo>
                <a:lnTo>
                  <a:pt x="1989676" y="176434"/>
                </a:lnTo>
                <a:lnTo>
                  <a:pt x="1950004" y="156726"/>
                </a:lnTo>
                <a:lnTo>
                  <a:pt x="1907867" y="137969"/>
                </a:lnTo>
                <a:lnTo>
                  <a:pt x="1863367" y="120208"/>
                </a:lnTo>
                <a:lnTo>
                  <a:pt x="1816611" y="103486"/>
                </a:lnTo>
                <a:lnTo>
                  <a:pt x="1767704" y="87848"/>
                </a:lnTo>
                <a:lnTo>
                  <a:pt x="1716749" y="73338"/>
                </a:lnTo>
                <a:lnTo>
                  <a:pt x="1663851" y="60000"/>
                </a:lnTo>
                <a:lnTo>
                  <a:pt x="1609117" y="47879"/>
                </a:lnTo>
                <a:lnTo>
                  <a:pt x="1552649" y="37018"/>
                </a:lnTo>
                <a:lnTo>
                  <a:pt x="1494554" y="27462"/>
                </a:lnTo>
                <a:lnTo>
                  <a:pt x="1434936" y="19255"/>
                </a:lnTo>
                <a:lnTo>
                  <a:pt x="1373900" y="12441"/>
                </a:lnTo>
                <a:lnTo>
                  <a:pt x="1311551" y="7064"/>
                </a:lnTo>
                <a:lnTo>
                  <a:pt x="1247993" y="3169"/>
                </a:lnTo>
                <a:lnTo>
                  <a:pt x="1183332" y="799"/>
                </a:lnTo>
                <a:lnTo>
                  <a:pt x="1117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5712" y="2658810"/>
            <a:ext cx="2235200" cy="942340"/>
          </a:xfrm>
          <a:custGeom>
            <a:avLst/>
            <a:gdLst/>
            <a:ahLst/>
            <a:cxnLst/>
            <a:rect l="l" t="t" r="r" b="b"/>
            <a:pathLst>
              <a:path w="2235200" h="942339">
                <a:moveTo>
                  <a:pt x="1117672" y="0"/>
                </a:moveTo>
                <a:lnTo>
                  <a:pt x="1051996" y="799"/>
                </a:lnTo>
                <a:lnTo>
                  <a:pt x="987320" y="3169"/>
                </a:lnTo>
                <a:lnTo>
                  <a:pt x="923748" y="7064"/>
                </a:lnTo>
                <a:lnTo>
                  <a:pt x="861386" y="12441"/>
                </a:lnTo>
                <a:lnTo>
                  <a:pt x="800339" y="19255"/>
                </a:lnTo>
                <a:lnTo>
                  <a:pt x="740710" y="27462"/>
                </a:lnTo>
                <a:lnTo>
                  <a:pt x="682605" y="37018"/>
                </a:lnTo>
                <a:lnTo>
                  <a:pt x="626129" y="47879"/>
                </a:lnTo>
                <a:lnTo>
                  <a:pt x="571386" y="60000"/>
                </a:lnTo>
                <a:lnTo>
                  <a:pt x="518482" y="73338"/>
                </a:lnTo>
                <a:lnTo>
                  <a:pt x="467520" y="87848"/>
                </a:lnTo>
                <a:lnTo>
                  <a:pt x="418607" y="103486"/>
                </a:lnTo>
                <a:lnTo>
                  <a:pt x="371846" y="120208"/>
                </a:lnTo>
                <a:lnTo>
                  <a:pt x="327342" y="137969"/>
                </a:lnTo>
                <a:lnTo>
                  <a:pt x="285201" y="156726"/>
                </a:lnTo>
                <a:lnTo>
                  <a:pt x="245526" y="176434"/>
                </a:lnTo>
                <a:lnTo>
                  <a:pt x="208423" y="197049"/>
                </a:lnTo>
                <a:lnTo>
                  <a:pt x="173997" y="218526"/>
                </a:lnTo>
                <a:lnTo>
                  <a:pt x="142352" y="240823"/>
                </a:lnTo>
                <a:lnTo>
                  <a:pt x="87826" y="287695"/>
                </a:lnTo>
                <a:lnTo>
                  <a:pt x="45682" y="337311"/>
                </a:lnTo>
                <a:lnTo>
                  <a:pt x="16760" y="389318"/>
                </a:lnTo>
                <a:lnTo>
                  <a:pt x="1897" y="443362"/>
                </a:lnTo>
                <a:lnTo>
                  <a:pt x="0" y="471038"/>
                </a:lnTo>
                <a:lnTo>
                  <a:pt x="1897" y="498730"/>
                </a:lnTo>
                <a:lnTo>
                  <a:pt x="16760" y="552802"/>
                </a:lnTo>
                <a:lnTo>
                  <a:pt x="45682" y="604833"/>
                </a:lnTo>
                <a:lnTo>
                  <a:pt x="87826" y="654470"/>
                </a:lnTo>
                <a:lnTo>
                  <a:pt x="142352" y="701359"/>
                </a:lnTo>
                <a:lnTo>
                  <a:pt x="173997" y="723663"/>
                </a:lnTo>
                <a:lnTo>
                  <a:pt x="208423" y="745147"/>
                </a:lnTo>
                <a:lnTo>
                  <a:pt x="245526" y="765767"/>
                </a:lnTo>
                <a:lnTo>
                  <a:pt x="285201" y="785480"/>
                </a:lnTo>
                <a:lnTo>
                  <a:pt x="327342" y="804242"/>
                </a:lnTo>
                <a:lnTo>
                  <a:pt x="371846" y="822007"/>
                </a:lnTo>
                <a:lnTo>
                  <a:pt x="418607" y="838732"/>
                </a:lnTo>
                <a:lnTo>
                  <a:pt x="467520" y="854372"/>
                </a:lnTo>
                <a:lnTo>
                  <a:pt x="518482" y="868885"/>
                </a:lnTo>
                <a:lnTo>
                  <a:pt x="571386" y="882224"/>
                </a:lnTo>
                <a:lnTo>
                  <a:pt x="626129" y="894347"/>
                </a:lnTo>
                <a:lnTo>
                  <a:pt x="682605" y="905209"/>
                </a:lnTo>
                <a:lnTo>
                  <a:pt x="740710" y="914766"/>
                </a:lnTo>
                <a:lnTo>
                  <a:pt x="800339" y="922974"/>
                </a:lnTo>
                <a:lnTo>
                  <a:pt x="861386" y="929789"/>
                </a:lnTo>
                <a:lnTo>
                  <a:pt x="923748" y="935166"/>
                </a:lnTo>
                <a:lnTo>
                  <a:pt x="987320" y="939061"/>
                </a:lnTo>
                <a:lnTo>
                  <a:pt x="1051996" y="941431"/>
                </a:lnTo>
                <a:lnTo>
                  <a:pt x="1117672" y="942230"/>
                </a:lnTo>
                <a:lnTo>
                  <a:pt x="1183332" y="941431"/>
                </a:lnTo>
                <a:lnTo>
                  <a:pt x="1247993" y="939061"/>
                </a:lnTo>
                <a:lnTo>
                  <a:pt x="1311551" y="935166"/>
                </a:lnTo>
                <a:lnTo>
                  <a:pt x="1373900" y="929789"/>
                </a:lnTo>
                <a:lnTo>
                  <a:pt x="1434936" y="922974"/>
                </a:lnTo>
                <a:lnTo>
                  <a:pt x="1494554" y="914766"/>
                </a:lnTo>
                <a:lnTo>
                  <a:pt x="1552649" y="905209"/>
                </a:lnTo>
                <a:lnTo>
                  <a:pt x="1609117" y="894347"/>
                </a:lnTo>
                <a:lnTo>
                  <a:pt x="1663851" y="882224"/>
                </a:lnTo>
                <a:lnTo>
                  <a:pt x="1716748" y="868885"/>
                </a:lnTo>
                <a:lnTo>
                  <a:pt x="1767704" y="854372"/>
                </a:lnTo>
                <a:lnTo>
                  <a:pt x="1816611" y="838732"/>
                </a:lnTo>
                <a:lnTo>
                  <a:pt x="1863367" y="822007"/>
                </a:lnTo>
                <a:lnTo>
                  <a:pt x="1907867" y="804242"/>
                </a:lnTo>
                <a:lnTo>
                  <a:pt x="1950004" y="785480"/>
                </a:lnTo>
                <a:lnTo>
                  <a:pt x="1989676" y="765767"/>
                </a:lnTo>
                <a:lnTo>
                  <a:pt x="2026775" y="745147"/>
                </a:lnTo>
                <a:lnTo>
                  <a:pt x="2061199" y="723663"/>
                </a:lnTo>
                <a:lnTo>
                  <a:pt x="2092842" y="701359"/>
                </a:lnTo>
                <a:lnTo>
                  <a:pt x="2147366" y="654470"/>
                </a:lnTo>
                <a:lnTo>
                  <a:pt x="2189508" y="604833"/>
                </a:lnTo>
                <a:lnTo>
                  <a:pt x="2218430" y="552802"/>
                </a:lnTo>
                <a:lnTo>
                  <a:pt x="2233293" y="498730"/>
                </a:lnTo>
                <a:lnTo>
                  <a:pt x="2235190" y="471038"/>
                </a:lnTo>
                <a:lnTo>
                  <a:pt x="2233293" y="443362"/>
                </a:lnTo>
                <a:lnTo>
                  <a:pt x="2218430" y="389318"/>
                </a:lnTo>
                <a:lnTo>
                  <a:pt x="2189508" y="337311"/>
                </a:lnTo>
                <a:lnTo>
                  <a:pt x="2147366" y="287695"/>
                </a:lnTo>
                <a:lnTo>
                  <a:pt x="2092842" y="240823"/>
                </a:lnTo>
                <a:lnTo>
                  <a:pt x="2061199" y="218526"/>
                </a:lnTo>
                <a:lnTo>
                  <a:pt x="2026775" y="197049"/>
                </a:lnTo>
                <a:lnTo>
                  <a:pt x="1989676" y="176434"/>
                </a:lnTo>
                <a:lnTo>
                  <a:pt x="1950004" y="156726"/>
                </a:lnTo>
                <a:lnTo>
                  <a:pt x="1907867" y="137969"/>
                </a:lnTo>
                <a:lnTo>
                  <a:pt x="1863367" y="120208"/>
                </a:lnTo>
                <a:lnTo>
                  <a:pt x="1816611" y="103486"/>
                </a:lnTo>
                <a:lnTo>
                  <a:pt x="1767704" y="87848"/>
                </a:lnTo>
                <a:lnTo>
                  <a:pt x="1716748" y="73338"/>
                </a:lnTo>
                <a:lnTo>
                  <a:pt x="1663851" y="60000"/>
                </a:lnTo>
                <a:lnTo>
                  <a:pt x="1609117" y="47879"/>
                </a:lnTo>
                <a:lnTo>
                  <a:pt x="1552649" y="37018"/>
                </a:lnTo>
                <a:lnTo>
                  <a:pt x="1494554" y="27462"/>
                </a:lnTo>
                <a:lnTo>
                  <a:pt x="1434936" y="19255"/>
                </a:lnTo>
                <a:lnTo>
                  <a:pt x="1373900" y="12441"/>
                </a:lnTo>
                <a:lnTo>
                  <a:pt x="1311551" y="7064"/>
                </a:lnTo>
                <a:lnTo>
                  <a:pt x="1247993" y="3169"/>
                </a:lnTo>
                <a:lnTo>
                  <a:pt x="1183332" y="799"/>
                </a:lnTo>
                <a:lnTo>
                  <a:pt x="1117672" y="0"/>
                </a:lnTo>
                <a:close/>
              </a:path>
            </a:pathLst>
          </a:custGeom>
          <a:ln w="115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8644" y="3087236"/>
            <a:ext cx="301261" cy="333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55070" y="2711358"/>
            <a:ext cx="1360170" cy="63690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700" dirty="0">
                <a:latin typeface="Times New Roman"/>
                <a:cs typeface="Times New Roman"/>
              </a:rPr>
              <a:t>Рациональные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755650" algn="l"/>
              </a:tabLst>
            </a:pPr>
            <a:r>
              <a:rPr sz="1200" b="1" dirty="0">
                <a:latin typeface="Times New Roman"/>
                <a:cs typeface="Times New Roman"/>
              </a:rPr>
              <a:t>вида	</a:t>
            </a:r>
            <a:r>
              <a:rPr sz="1200" dirty="0">
                <a:latin typeface="Times New Roman"/>
                <a:cs typeface="Times New Roman"/>
              </a:rPr>
              <a:t>=0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87264" y="2715574"/>
            <a:ext cx="368935" cy="415290"/>
          </a:xfrm>
          <a:custGeom>
            <a:avLst/>
            <a:gdLst/>
            <a:ahLst/>
            <a:cxnLst/>
            <a:rect l="l" t="t" r="r" b="b"/>
            <a:pathLst>
              <a:path w="368935" h="415289">
                <a:moveTo>
                  <a:pt x="301437" y="350668"/>
                </a:moveTo>
                <a:lnTo>
                  <a:pt x="272599" y="376123"/>
                </a:lnTo>
                <a:lnTo>
                  <a:pt x="368448" y="414735"/>
                </a:lnTo>
                <a:lnTo>
                  <a:pt x="355324" y="365662"/>
                </a:lnTo>
                <a:lnTo>
                  <a:pt x="319290" y="365662"/>
                </a:lnTo>
                <a:lnTo>
                  <a:pt x="314513" y="365354"/>
                </a:lnTo>
                <a:lnTo>
                  <a:pt x="311586" y="362124"/>
                </a:lnTo>
                <a:lnTo>
                  <a:pt x="301437" y="350668"/>
                </a:lnTo>
                <a:close/>
              </a:path>
              <a:path w="368935" h="415289">
                <a:moveTo>
                  <a:pt x="312968" y="340490"/>
                </a:moveTo>
                <a:lnTo>
                  <a:pt x="301437" y="350668"/>
                </a:lnTo>
                <a:lnTo>
                  <a:pt x="311586" y="362124"/>
                </a:lnTo>
                <a:lnTo>
                  <a:pt x="314513" y="365354"/>
                </a:lnTo>
                <a:lnTo>
                  <a:pt x="319290" y="365662"/>
                </a:lnTo>
                <a:lnTo>
                  <a:pt x="322526" y="362893"/>
                </a:lnTo>
                <a:lnTo>
                  <a:pt x="325763" y="359970"/>
                </a:lnTo>
                <a:lnTo>
                  <a:pt x="325917" y="355201"/>
                </a:lnTo>
                <a:lnTo>
                  <a:pt x="323143" y="351971"/>
                </a:lnTo>
                <a:lnTo>
                  <a:pt x="312968" y="340490"/>
                </a:lnTo>
                <a:close/>
              </a:path>
              <a:path w="368935" h="415289">
                <a:moveTo>
                  <a:pt x="341789" y="315051"/>
                </a:moveTo>
                <a:lnTo>
                  <a:pt x="312968" y="340490"/>
                </a:lnTo>
                <a:lnTo>
                  <a:pt x="323143" y="351971"/>
                </a:lnTo>
                <a:lnTo>
                  <a:pt x="325917" y="355201"/>
                </a:lnTo>
                <a:lnTo>
                  <a:pt x="325763" y="359970"/>
                </a:lnTo>
                <a:lnTo>
                  <a:pt x="322526" y="362893"/>
                </a:lnTo>
                <a:lnTo>
                  <a:pt x="319290" y="365662"/>
                </a:lnTo>
                <a:lnTo>
                  <a:pt x="355324" y="365662"/>
                </a:lnTo>
                <a:lnTo>
                  <a:pt x="341789" y="315051"/>
                </a:lnTo>
                <a:close/>
              </a:path>
              <a:path w="368935" h="415289">
                <a:moveTo>
                  <a:pt x="6780" y="0"/>
                </a:moveTo>
                <a:lnTo>
                  <a:pt x="3544" y="2769"/>
                </a:lnTo>
                <a:lnTo>
                  <a:pt x="308" y="5691"/>
                </a:lnTo>
                <a:lnTo>
                  <a:pt x="0" y="10460"/>
                </a:lnTo>
                <a:lnTo>
                  <a:pt x="2927" y="13691"/>
                </a:lnTo>
                <a:lnTo>
                  <a:pt x="301437" y="350668"/>
                </a:lnTo>
                <a:lnTo>
                  <a:pt x="312968" y="340490"/>
                </a:lnTo>
                <a:lnTo>
                  <a:pt x="14331" y="3538"/>
                </a:lnTo>
                <a:lnTo>
                  <a:pt x="11557" y="307"/>
                </a:lnTo>
                <a:lnTo>
                  <a:pt x="6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19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67106"/>
            <a:ext cx="7988934" cy="5551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7400" marR="68961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Как вы </a:t>
            </a:r>
            <a:r>
              <a:rPr sz="2000" b="1" spc="-5" dirty="0">
                <a:latin typeface="Times New Roman"/>
                <a:cs typeface="Times New Roman"/>
              </a:rPr>
              <a:t>считаете, почему </a:t>
            </a:r>
            <a:r>
              <a:rPr sz="2000" b="1" dirty="0">
                <a:latin typeface="Times New Roman"/>
                <a:cs typeface="Times New Roman"/>
              </a:rPr>
              <a:t>на один и </a:t>
            </a:r>
            <a:r>
              <a:rPr sz="2000" b="1" spc="-5" dirty="0">
                <a:latin typeface="Times New Roman"/>
                <a:cs typeface="Times New Roman"/>
              </a:rPr>
              <a:t>тот </a:t>
            </a:r>
            <a:r>
              <a:rPr sz="2000" b="1" dirty="0">
                <a:latin typeface="Times New Roman"/>
                <a:cs typeface="Times New Roman"/>
              </a:rPr>
              <a:t>же вопрос, люди,  занимающиеся одной и </a:t>
            </a:r>
            <a:r>
              <a:rPr sz="2000" b="1" spc="-5" dirty="0">
                <a:latin typeface="Times New Roman"/>
                <a:cs typeface="Times New Roman"/>
              </a:rPr>
              <a:t>той же </a:t>
            </a:r>
            <a:r>
              <a:rPr sz="2000" b="1" dirty="0">
                <a:latin typeface="Times New Roman"/>
                <a:cs typeface="Times New Roman"/>
              </a:rPr>
              <a:t>работой, </a:t>
            </a:r>
            <a:r>
              <a:rPr sz="2000" b="1" spc="-5" dirty="0">
                <a:latin typeface="Times New Roman"/>
                <a:cs typeface="Times New Roman"/>
              </a:rPr>
              <a:t>отвечали по </a:t>
            </a:r>
            <a:r>
              <a:rPr sz="2000" b="1" dirty="0">
                <a:latin typeface="Times New Roman"/>
                <a:cs typeface="Times New Roman"/>
              </a:rPr>
              <a:t>-  разному? Почему </a:t>
            </a:r>
            <a:r>
              <a:rPr sz="2000" b="1" spc="-5" dirty="0">
                <a:latin typeface="Times New Roman"/>
                <a:cs typeface="Times New Roman"/>
              </a:rPr>
              <a:t>так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вышло?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Случилось это </a:t>
            </a:r>
            <a:r>
              <a:rPr sz="2000" dirty="0">
                <a:latin typeface="Times New Roman"/>
                <a:cs typeface="Times New Roman"/>
              </a:rPr>
              <a:t>в Средние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века.</a:t>
            </a:r>
            <a:endParaRPr sz="2000">
              <a:latin typeface="Times New Roman"/>
              <a:cs typeface="Times New Roman"/>
            </a:endParaRPr>
          </a:p>
          <a:p>
            <a:pPr marL="12700" marR="125730" indent="190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Монах, </a:t>
            </a:r>
            <a:r>
              <a:rPr sz="2000" dirty="0">
                <a:latin typeface="Times New Roman"/>
                <a:cs typeface="Times New Roman"/>
              </a:rPr>
              <a:t>руководивший </a:t>
            </a:r>
            <a:r>
              <a:rPr sz="2000" spc="-5" dirty="0">
                <a:latin typeface="Times New Roman"/>
                <a:cs typeface="Times New Roman"/>
              </a:rPr>
              <a:t>строительством </a:t>
            </a:r>
            <a:r>
              <a:rPr sz="2000" dirty="0">
                <a:latin typeface="Times New Roman"/>
                <a:cs typeface="Times New Roman"/>
              </a:rPr>
              <a:t>собора, решил посмотреть, как  работают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каменщики.</a:t>
            </a:r>
            <a:endParaRPr sz="2000">
              <a:latin typeface="Times New Roman"/>
              <a:cs typeface="Times New Roman"/>
            </a:endParaRPr>
          </a:p>
          <a:p>
            <a:pPr marL="12700" marR="256032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Он </a:t>
            </a:r>
            <a:r>
              <a:rPr sz="2000" spc="-5" dirty="0">
                <a:latin typeface="Times New Roman"/>
                <a:cs typeface="Times New Roman"/>
              </a:rPr>
              <a:t>подошел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первому </a:t>
            </a:r>
            <a:r>
              <a:rPr sz="2000" dirty="0">
                <a:latin typeface="Times New Roman"/>
                <a:cs typeface="Times New Roman"/>
              </a:rPr>
              <a:t>и попросил </a:t>
            </a:r>
            <a:r>
              <a:rPr sz="2000" spc="-5" dirty="0">
                <a:latin typeface="Times New Roman"/>
                <a:cs typeface="Times New Roman"/>
              </a:rPr>
              <a:t>его </a:t>
            </a:r>
            <a:r>
              <a:rPr sz="2000" dirty="0">
                <a:latin typeface="Times New Roman"/>
                <a:cs typeface="Times New Roman"/>
              </a:rPr>
              <a:t>рассказать  о своей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работе.</a:t>
            </a:r>
            <a:endParaRPr sz="200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 Я </a:t>
            </a:r>
            <a:r>
              <a:rPr sz="2000" spc="-5" dirty="0">
                <a:latin typeface="Times New Roman"/>
                <a:cs typeface="Times New Roman"/>
              </a:rPr>
              <a:t>сижу </a:t>
            </a:r>
            <a:r>
              <a:rPr sz="2000" dirty="0">
                <a:latin typeface="Times New Roman"/>
                <a:cs typeface="Times New Roman"/>
              </a:rPr>
              <a:t>перед </a:t>
            </a:r>
            <a:r>
              <a:rPr sz="2000" spc="-5" dirty="0">
                <a:latin typeface="Times New Roman"/>
                <a:cs typeface="Times New Roman"/>
              </a:rPr>
              <a:t>каменной глыбой </a:t>
            </a:r>
            <a:r>
              <a:rPr sz="2000" dirty="0">
                <a:latin typeface="Times New Roman"/>
                <a:cs typeface="Times New Roman"/>
              </a:rPr>
              <a:t>и работаю резцом. </a:t>
            </a:r>
            <a:r>
              <a:rPr sz="2000" spc="-5" dirty="0">
                <a:latin typeface="Times New Roman"/>
                <a:cs typeface="Times New Roman"/>
              </a:rPr>
              <a:t>Скучная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нудная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работа, изнуряющая меня,- сказал тот со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злобой.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Монах подошел </a:t>
            </a:r>
            <a:r>
              <a:rPr sz="2000" dirty="0">
                <a:latin typeface="Times New Roman"/>
                <a:cs typeface="Times New Roman"/>
              </a:rPr>
              <a:t>ко второму каменщику и спросил его о том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же.</a:t>
            </a:r>
            <a:endParaRPr sz="200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 Я работаю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камню резцом и </a:t>
            </a:r>
            <a:r>
              <a:rPr sz="2000" spc="-5" dirty="0">
                <a:latin typeface="Times New Roman"/>
                <a:cs typeface="Times New Roman"/>
              </a:rPr>
              <a:t>зарабатываю этим деньги. </a:t>
            </a:r>
            <a:r>
              <a:rPr sz="2000" dirty="0">
                <a:latin typeface="Times New Roman"/>
                <a:cs typeface="Times New Roman"/>
              </a:rPr>
              <a:t>Теперь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семья не будет голодать,- ответил мастер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сдержанно.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Монах </a:t>
            </a:r>
            <a:r>
              <a:rPr sz="2000" dirty="0">
                <a:latin typeface="Times New Roman"/>
                <a:cs typeface="Times New Roman"/>
              </a:rPr>
              <a:t>увидел третьего каменщика и спросил о </a:t>
            </a:r>
            <a:r>
              <a:rPr sz="2000" spc="-5" dirty="0">
                <a:latin typeface="Times New Roman"/>
                <a:cs typeface="Times New Roman"/>
              </a:rPr>
              <a:t>его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работе.</a:t>
            </a:r>
            <a:endParaRPr sz="2000">
              <a:latin typeface="Times New Roman"/>
              <a:cs typeface="Times New Roman"/>
            </a:endParaRPr>
          </a:p>
          <a:p>
            <a:pPr marL="12700" marR="175260" indent="126364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 Со стороны, кажется, что я режу камень. </a:t>
            </a:r>
            <a:r>
              <a:rPr sz="2000" spc="-5" dirty="0">
                <a:latin typeface="Times New Roman"/>
                <a:cs typeface="Times New Roman"/>
              </a:rPr>
              <a:t>Но на </a:t>
            </a:r>
            <a:r>
              <a:rPr sz="2000" dirty="0">
                <a:latin typeface="Times New Roman"/>
                <a:cs typeface="Times New Roman"/>
              </a:rPr>
              <a:t>самом деле я строю  Храм, который простоит тысячу </a:t>
            </a:r>
            <a:r>
              <a:rPr sz="2000" spc="-5" dirty="0">
                <a:latin typeface="Times New Roman"/>
                <a:cs typeface="Times New Roman"/>
              </a:rPr>
              <a:t>лет. </a:t>
            </a:r>
            <a:r>
              <a:rPr sz="2000" dirty="0">
                <a:latin typeface="Times New Roman"/>
                <a:cs typeface="Times New Roman"/>
              </a:rPr>
              <a:t>Я строю </a:t>
            </a:r>
            <a:r>
              <a:rPr sz="2000" spc="-5" dirty="0">
                <a:latin typeface="Times New Roman"/>
                <a:cs typeface="Times New Roman"/>
              </a:rPr>
              <a:t>будущее,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улыбнувшись,  </a:t>
            </a:r>
            <a:r>
              <a:rPr sz="2000" dirty="0">
                <a:latin typeface="Times New Roman"/>
                <a:cs typeface="Times New Roman"/>
              </a:rPr>
              <a:t>ответил третий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каменщик.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pPr marL="123825">
                <a:lnSpc>
                  <a:spcPts val="1655"/>
                </a:lnSpc>
              </a:pPr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5294" y="482930"/>
            <a:ext cx="2154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Софизм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70456"/>
            <a:ext cx="782828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Одним из </a:t>
            </a:r>
            <a:r>
              <a:rPr sz="2000" dirty="0">
                <a:latin typeface="Times New Roman"/>
                <a:cs typeface="Times New Roman"/>
              </a:rPr>
              <a:t>методических </a:t>
            </a:r>
            <a:r>
              <a:rPr sz="2000" spc="-5" dirty="0">
                <a:latin typeface="Times New Roman"/>
                <a:cs typeface="Times New Roman"/>
              </a:rPr>
              <a:t>приемов, направленных на </a:t>
            </a:r>
            <a:r>
              <a:rPr sz="2000" dirty="0">
                <a:latin typeface="Times New Roman"/>
                <a:cs typeface="Times New Roman"/>
              </a:rPr>
              <a:t>формирование  мотивации </a:t>
            </a:r>
            <a:r>
              <a:rPr sz="2000" spc="-5" dirty="0">
                <a:latin typeface="Times New Roman"/>
                <a:cs typeface="Times New Roman"/>
              </a:rPr>
              <a:t>школьников </a:t>
            </a:r>
            <a:r>
              <a:rPr sz="2000" dirty="0">
                <a:latin typeface="Times New Roman"/>
                <a:cs typeface="Times New Roman"/>
              </a:rPr>
              <a:t>является </a:t>
            </a:r>
            <a:r>
              <a:rPr sz="2000" spc="-5" dirty="0">
                <a:latin typeface="Times New Roman"/>
                <a:cs typeface="Times New Roman"/>
              </a:rPr>
              <a:t>приём </a:t>
            </a:r>
            <a:r>
              <a:rPr sz="2000" dirty="0">
                <a:latin typeface="Times New Roman"/>
                <a:cs typeface="Times New Roman"/>
              </a:rPr>
              <a:t>создания и решения  проблемных </a:t>
            </a:r>
            <a:r>
              <a:rPr sz="2000" spc="-5" dirty="0">
                <a:latin typeface="Times New Roman"/>
                <a:cs typeface="Times New Roman"/>
              </a:rPr>
              <a:t>ситуаций. Для </a:t>
            </a:r>
            <a:r>
              <a:rPr sz="2000" dirty="0">
                <a:latin typeface="Times New Roman"/>
                <a:cs typeface="Times New Roman"/>
              </a:rPr>
              <a:t>формирования мотивации интереса  </a:t>
            </a:r>
            <a:r>
              <a:rPr sz="2000" spc="-5" dirty="0">
                <a:latin typeface="Times New Roman"/>
                <a:cs typeface="Times New Roman"/>
              </a:rPr>
              <a:t>использую </a:t>
            </a:r>
            <a:r>
              <a:rPr sz="2000" dirty="0">
                <a:latin typeface="Times New Roman"/>
                <a:cs typeface="Times New Roman"/>
              </a:rPr>
              <a:t>проблемные </a:t>
            </a:r>
            <a:r>
              <a:rPr sz="2000" spc="-5" dirty="0">
                <a:latin typeface="Times New Roman"/>
                <a:cs typeface="Times New Roman"/>
              </a:rPr>
              <a:t>ситуации, представленные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виде </a:t>
            </a:r>
            <a:r>
              <a:rPr sz="2000" dirty="0">
                <a:latin typeface="Times New Roman"/>
                <a:cs typeface="Times New Roman"/>
              </a:rPr>
              <a:t>софизмов,  которые я </a:t>
            </a:r>
            <a:r>
              <a:rPr sz="2000" spc="-5" dirty="0">
                <a:latin typeface="Times New Roman"/>
                <a:cs typeface="Times New Roman"/>
              </a:rPr>
              <a:t>предлагаю </a:t>
            </a:r>
            <a:r>
              <a:rPr sz="2000" dirty="0">
                <a:latin typeface="Times New Roman"/>
                <a:cs typeface="Times New Roman"/>
              </a:rPr>
              <a:t>вашему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вниманию.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658" y="214630"/>
            <a:ext cx="73964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Уважаемые </a:t>
            </a:r>
            <a:r>
              <a:rPr sz="2000" spc="-5" dirty="0">
                <a:latin typeface="Times New Roman"/>
                <a:cs typeface="Times New Roman"/>
              </a:rPr>
              <a:t>коллеги, здесь представлены </a:t>
            </a:r>
            <a:r>
              <a:rPr sz="2000" dirty="0">
                <a:latin typeface="Times New Roman"/>
                <a:cs typeface="Times New Roman"/>
              </a:rPr>
              <a:t>доказательства, 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которых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допущены ошибки, в результате которых </a:t>
            </a:r>
            <a:r>
              <a:rPr sz="2000" spc="-5" dirty="0">
                <a:latin typeface="Times New Roman"/>
                <a:cs typeface="Times New Roman"/>
              </a:rPr>
              <a:t>получен </a:t>
            </a:r>
            <a:r>
              <a:rPr sz="2000" dirty="0">
                <a:latin typeface="Times New Roman"/>
                <a:cs typeface="Times New Roman"/>
              </a:rPr>
              <a:t>неверный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ответ.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Найдите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ошибки.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533400" y="6324600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1534413"/>
            <a:ext cx="3796665" cy="1764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i="1" dirty="0">
                <a:latin typeface="Times New Roman"/>
                <a:cs typeface="Times New Roman"/>
              </a:rPr>
              <a:t>1.	Пример: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4=5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48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Доказательство: </a:t>
            </a:r>
            <a:r>
              <a:rPr sz="2000" spc="-5" dirty="0">
                <a:latin typeface="Times New Roman"/>
                <a:cs typeface="Times New Roman"/>
              </a:rPr>
              <a:t>имеем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числовое  тождество 4:4=5:5. </a:t>
            </a:r>
            <a:r>
              <a:rPr sz="2000" spc="-5" dirty="0">
                <a:latin typeface="Times New Roman"/>
                <a:cs typeface="Times New Roman"/>
              </a:rPr>
              <a:t>Вынесем за  </a:t>
            </a:r>
            <a:r>
              <a:rPr sz="2000" dirty="0">
                <a:latin typeface="Times New Roman"/>
                <a:cs typeface="Times New Roman"/>
              </a:rPr>
              <a:t>скобки общий множитель 4(1:1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3424809"/>
            <a:ext cx="3649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5(1:1). Числа в скобках </a:t>
            </a:r>
            <a:r>
              <a:rPr sz="2000" spc="-5" dirty="0">
                <a:latin typeface="Times New Roman"/>
                <a:cs typeface="Times New Roman"/>
              </a:rPr>
              <a:t>равны,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4339285"/>
            <a:ext cx="12490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Парад</a:t>
            </a:r>
            <a:r>
              <a:rPr sz="2000" dirty="0">
                <a:latin typeface="Times New Roman"/>
                <a:cs typeface="Times New Roman"/>
              </a:rPr>
              <a:t>окс...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7484" y="1448790"/>
            <a:ext cx="40519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680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2. Докажем, что 5 = 4.  </a:t>
            </a:r>
            <a:r>
              <a:rPr sz="2000" spc="-5" dirty="0">
                <a:latin typeface="Times New Roman"/>
                <a:cs typeface="Times New Roman"/>
              </a:rPr>
              <a:t>Пусть </a:t>
            </a:r>
            <a:r>
              <a:rPr sz="2000" dirty="0">
                <a:latin typeface="Times New Roman"/>
                <a:cs typeface="Times New Roman"/>
              </a:rPr>
              <a:t>х = 1/3, </a:t>
            </a:r>
            <a:r>
              <a:rPr sz="2000" spc="-5" dirty="0">
                <a:latin typeface="Times New Roman"/>
                <a:cs typeface="Times New Roman"/>
              </a:rPr>
              <a:t>тогда </a:t>
            </a:r>
            <a:r>
              <a:rPr sz="2000" dirty="0">
                <a:latin typeface="Times New Roman"/>
                <a:cs typeface="Times New Roman"/>
              </a:rPr>
              <a:t>3х =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Представим 3х как 15х – 12х,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1 – как 5 – 4, тогда </a:t>
            </a:r>
            <a:r>
              <a:rPr sz="2000" spc="-5" dirty="0">
                <a:latin typeface="Times New Roman"/>
                <a:cs typeface="Times New Roman"/>
              </a:rPr>
              <a:t>вместо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равенства</a:t>
            </a:r>
            <a:endParaRPr sz="2000">
              <a:latin typeface="Times New Roman"/>
              <a:cs typeface="Times New Roman"/>
            </a:endParaRPr>
          </a:p>
          <a:p>
            <a:pPr marL="12700" marR="1588770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3х = 1 можно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записать  </a:t>
            </a:r>
            <a:r>
              <a:rPr sz="2000" spc="5" dirty="0">
                <a:latin typeface="Times New Roman"/>
                <a:cs typeface="Times New Roman"/>
              </a:rPr>
              <a:t>15х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5" dirty="0">
                <a:latin typeface="Times New Roman"/>
                <a:cs typeface="Times New Roman"/>
              </a:rPr>
              <a:t>12х </a:t>
            </a:r>
            <a:r>
              <a:rPr sz="2000" dirty="0">
                <a:latin typeface="Times New Roman"/>
                <a:cs typeface="Times New Roman"/>
              </a:rPr>
              <a:t>= 5 –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037" y="3882009"/>
            <a:ext cx="6593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42740" algn="l"/>
              </a:tabLst>
            </a:pPr>
            <a:r>
              <a:rPr sz="2000" dirty="0">
                <a:latin typeface="Times New Roman"/>
                <a:cs typeface="Times New Roman"/>
              </a:rPr>
              <a:t>можно сократить, </a:t>
            </a:r>
            <a:r>
              <a:rPr sz="2000" spc="-5" dirty="0">
                <a:latin typeface="Times New Roman"/>
                <a:cs typeface="Times New Roman"/>
              </a:rPr>
              <a:t>получим: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4=5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(!?).	</a:t>
            </a:r>
            <a:r>
              <a:rPr sz="3000" spc="-7" baseline="38888" dirty="0">
                <a:latin typeface="Times New Roman"/>
                <a:cs typeface="Times New Roman"/>
              </a:rPr>
              <a:t>Решим это</a:t>
            </a:r>
            <a:r>
              <a:rPr sz="3000" spc="-52" baseline="38888" dirty="0">
                <a:latin typeface="Times New Roman"/>
                <a:cs typeface="Times New Roman"/>
              </a:rPr>
              <a:t> </a:t>
            </a:r>
            <a:r>
              <a:rPr sz="3000" spc="-7" baseline="38888" dirty="0">
                <a:latin typeface="Times New Roman"/>
                <a:cs typeface="Times New Roman"/>
              </a:rPr>
              <a:t>уравнение:</a:t>
            </a:r>
            <a:endParaRPr sz="3000" baseline="38888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7484" y="4009429"/>
            <a:ext cx="3582670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15х – 5 = 12х –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5(3х – 1) = 4(3х –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1).</a:t>
            </a:r>
            <a:endParaRPr sz="2000">
              <a:latin typeface="Times New Roman"/>
              <a:cs typeface="Times New Roman"/>
            </a:endParaRPr>
          </a:p>
          <a:p>
            <a:pPr marL="76200" marR="5080" indent="-64135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Разделим </a:t>
            </a:r>
            <a:r>
              <a:rPr sz="2000" dirty="0">
                <a:latin typeface="Times New Roman"/>
                <a:cs typeface="Times New Roman"/>
              </a:rPr>
              <a:t>обе </a:t>
            </a:r>
            <a:r>
              <a:rPr sz="2000" spc="-5" dirty="0">
                <a:latin typeface="Times New Roman"/>
                <a:cs typeface="Times New Roman"/>
              </a:rPr>
              <a:t>части </a:t>
            </a:r>
            <a:r>
              <a:rPr sz="2000" dirty="0">
                <a:latin typeface="Times New Roman"/>
                <a:cs typeface="Times New Roman"/>
              </a:rPr>
              <a:t>равенства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 </a:t>
            </a:r>
            <a:r>
              <a:rPr sz="2000" dirty="0">
                <a:latin typeface="Times New Roman"/>
                <a:cs typeface="Times New Roman"/>
              </a:rPr>
              <a:t>(3х – 1) и </a:t>
            </a:r>
            <a:r>
              <a:rPr sz="2000" spc="-5" dirty="0">
                <a:latin typeface="Times New Roman"/>
                <a:cs typeface="Times New Roman"/>
              </a:rPr>
              <a:t>получим </a:t>
            </a:r>
            <a:r>
              <a:rPr sz="2000" b="1" dirty="0">
                <a:latin typeface="Times New Roman"/>
                <a:cs typeface="Times New Roman"/>
              </a:rPr>
              <a:t>5 =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24406"/>
            <a:ext cx="385699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Ошибка сделана при  вынесении </a:t>
            </a:r>
            <a:r>
              <a:rPr sz="2800" spc="-10" dirty="0">
                <a:latin typeface="Arial"/>
                <a:cs typeface="Arial"/>
              </a:rPr>
              <a:t>общих  </a:t>
            </a:r>
            <a:r>
              <a:rPr sz="2800" spc="-5" dirty="0">
                <a:latin typeface="Arial"/>
                <a:cs typeface="Arial"/>
              </a:rPr>
              <a:t>множителей 4 из  левой части и 5 из  правой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части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624406"/>
            <a:ext cx="354266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Поделили </a:t>
            </a:r>
            <a:r>
              <a:rPr sz="2800" spc="-10" dirty="0">
                <a:latin typeface="Arial"/>
                <a:cs typeface="Arial"/>
              </a:rPr>
              <a:t>на  </a:t>
            </a:r>
            <a:r>
              <a:rPr sz="2800" spc="-5" dirty="0">
                <a:latin typeface="Arial"/>
                <a:cs typeface="Arial"/>
              </a:rPr>
              <a:t>выражение 3х – 1 ,  которое при х = 1/3  равно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нулю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722247"/>
            <a:ext cx="7875270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Данный </a:t>
            </a:r>
            <a:r>
              <a:rPr sz="2000" dirty="0">
                <a:latin typeface="Times New Roman"/>
                <a:cs typeface="Times New Roman"/>
              </a:rPr>
              <a:t>софизм можно использовать </a:t>
            </a:r>
            <a:r>
              <a:rPr sz="2000" spc="-5" dirty="0">
                <a:latin typeface="Times New Roman"/>
                <a:cs typeface="Times New Roman"/>
              </a:rPr>
              <a:t>при изучении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spc="-5" dirty="0">
                <a:latin typeface="Times New Roman"/>
                <a:cs typeface="Times New Roman"/>
              </a:rPr>
              <a:t>«Уравнение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его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свойства».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spc="-5" dirty="0">
                <a:latin typeface="Times New Roman"/>
                <a:cs typeface="Times New Roman"/>
              </a:rPr>
              <a:t>Этот приём позволяет активизировать познавательную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деятельность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учащихся, которые </a:t>
            </a:r>
            <a:r>
              <a:rPr sz="2000" spc="-5" dirty="0">
                <a:latin typeface="Times New Roman"/>
                <a:cs typeface="Times New Roman"/>
              </a:rPr>
              <a:t>получают задание </a:t>
            </a:r>
            <a:r>
              <a:rPr sz="2000" dirty="0">
                <a:latin typeface="Times New Roman"/>
                <a:cs typeface="Times New Roman"/>
              </a:rPr>
              <a:t>объяснить, в чём ошибка.  </a:t>
            </a:r>
            <a:r>
              <a:rPr sz="2000" spc="-5" dirty="0">
                <a:latin typeface="Times New Roman"/>
                <a:cs typeface="Times New Roman"/>
              </a:rPr>
              <a:t>Удивление </a:t>
            </a:r>
            <a:r>
              <a:rPr sz="2000" dirty="0">
                <a:latin typeface="Times New Roman"/>
                <a:cs typeface="Times New Roman"/>
              </a:rPr>
              <a:t>стимулирует </a:t>
            </a:r>
            <a:r>
              <a:rPr sz="2000" spc="-5" dirty="0">
                <a:latin typeface="Times New Roman"/>
                <a:cs typeface="Times New Roman"/>
              </a:rPr>
              <a:t>активную </a:t>
            </a:r>
            <a:r>
              <a:rPr sz="2000" dirty="0">
                <a:latin typeface="Times New Roman"/>
                <a:cs typeface="Times New Roman"/>
              </a:rPr>
              <a:t>работу детей. Решая софизм, они  совершенствуют </a:t>
            </a:r>
            <a:r>
              <a:rPr sz="2000" spc="-5" dirty="0">
                <a:latin typeface="Times New Roman"/>
                <a:cs typeface="Times New Roman"/>
              </a:rPr>
              <a:t>умение </a:t>
            </a:r>
            <a:r>
              <a:rPr sz="2000" dirty="0">
                <a:latin typeface="Times New Roman"/>
                <a:cs typeface="Times New Roman"/>
              </a:rPr>
              <a:t>сопоставлять, сравнивать, </a:t>
            </a:r>
            <a:r>
              <a:rPr sz="2000" spc="-5" dirty="0">
                <a:latin typeface="Times New Roman"/>
                <a:cs typeface="Times New Roman"/>
              </a:rPr>
              <a:t>наконец, </a:t>
            </a:r>
            <a:r>
              <a:rPr sz="2000" dirty="0">
                <a:latin typeface="Times New Roman"/>
                <a:cs typeface="Times New Roman"/>
              </a:rPr>
              <a:t>оспаривать  другие точки зрения, доказывать свою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правоту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0829" y="275336"/>
            <a:ext cx="35642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РЕФЛЕКСИЯ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81" y="1262730"/>
            <a:ext cx="7854950" cy="44189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Упражнение</a:t>
            </a:r>
            <a:r>
              <a:rPr sz="3200" b="1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«Ладошка»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Times New Roman"/>
                <a:cs typeface="Times New Roman"/>
              </a:rPr>
              <a:t>Коллеги обведите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ладошку.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Каждый палец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это какая-то позиция. </a:t>
            </a:r>
            <a:r>
              <a:rPr sz="2400" b="1" dirty="0">
                <a:latin typeface="Times New Roman"/>
                <a:cs typeface="Times New Roman"/>
              </a:rPr>
              <a:t>На </a:t>
            </a:r>
            <a:r>
              <a:rPr sz="2400" b="1" spc="-5" dirty="0">
                <a:latin typeface="Times New Roman"/>
                <a:cs typeface="Times New Roman"/>
              </a:rPr>
              <a:t>нужной </a:t>
            </a:r>
            <a:r>
              <a:rPr sz="2400" b="1" spc="-10" dirty="0">
                <a:latin typeface="Times New Roman"/>
                <a:cs typeface="Times New Roman"/>
              </a:rPr>
              <a:t>позиции  </a:t>
            </a:r>
            <a:r>
              <a:rPr sz="2400" b="1" spc="-5" dirty="0">
                <a:latin typeface="Times New Roman"/>
                <a:cs typeface="Times New Roman"/>
              </a:rPr>
              <a:t>нарисовать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колечко.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Большой </a:t>
            </a:r>
            <a:r>
              <a:rPr sz="2400" dirty="0">
                <a:latin typeface="Times New Roman"/>
                <a:cs typeface="Times New Roman"/>
              </a:rPr>
              <a:t>– мне было </a:t>
            </a:r>
            <a:r>
              <a:rPr sz="2400" b="1" spc="-5" dirty="0">
                <a:latin typeface="Times New Roman"/>
                <a:cs typeface="Times New Roman"/>
              </a:rPr>
              <a:t>не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интересно</a:t>
            </a:r>
            <a:endParaRPr sz="2400">
              <a:latin typeface="Times New Roman"/>
              <a:cs typeface="Times New Roman"/>
            </a:endParaRPr>
          </a:p>
          <a:p>
            <a:pPr marL="12700" marR="30353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Указательный </a:t>
            </a:r>
            <a:r>
              <a:rPr sz="2400" dirty="0">
                <a:latin typeface="Times New Roman"/>
                <a:cs typeface="Times New Roman"/>
              </a:rPr>
              <a:t>– я получила </a:t>
            </a:r>
            <a:r>
              <a:rPr sz="2400" spc="-5" dirty="0">
                <a:latin typeface="Times New Roman"/>
                <a:cs typeface="Times New Roman"/>
              </a:rPr>
              <a:t>конкретные </a:t>
            </a:r>
            <a:r>
              <a:rPr sz="2400" dirty="0">
                <a:latin typeface="Times New Roman"/>
                <a:cs typeface="Times New Roman"/>
              </a:rPr>
              <a:t>рекомендации </a:t>
            </a:r>
            <a:r>
              <a:rPr sz="2400" spc="-5" dirty="0">
                <a:latin typeface="Times New Roman"/>
                <a:cs typeface="Times New Roman"/>
              </a:rPr>
              <a:t>по  </a:t>
            </a:r>
            <a:r>
              <a:rPr sz="2400" dirty="0">
                <a:latin typeface="Times New Roman"/>
                <a:cs typeface="Times New Roman"/>
              </a:rPr>
              <a:t>теме</a:t>
            </a:r>
            <a:endParaRPr sz="2400">
              <a:latin typeface="Times New Roman"/>
              <a:cs typeface="Times New Roman"/>
            </a:endParaRPr>
          </a:p>
          <a:p>
            <a:pPr marL="12700" marR="919480">
              <a:lnSpc>
                <a:spcPct val="120000"/>
              </a:lnSpc>
              <a:tabLst>
                <a:tab pos="2005964" algn="l"/>
              </a:tabLst>
            </a:pPr>
            <a:r>
              <a:rPr sz="2400" dirty="0">
                <a:latin typeface="Times New Roman"/>
                <a:cs typeface="Times New Roman"/>
              </a:rPr>
              <a:t>Средний – мне было трудно </a:t>
            </a:r>
            <a:r>
              <a:rPr sz="2400" spc="-5" dirty="0">
                <a:latin typeface="Times New Roman"/>
                <a:cs typeface="Times New Roman"/>
              </a:rPr>
              <a:t>включиться </a:t>
            </a:r>
            <a:r>
              <a:rPr sz="2400" dirty="0">
                <a:latin typeface="Times New Roman"/>
                <a:cs typeface="Times New Roman"/>
              </a:rPr>
              <a:t>в работу  </a:t>
            </a:r>
            <a:r>
              <a:rPr sz="2400" spc="-5" dirty="0">
                <a:latin typeface="Times New Roman"/>
                <a:cs typeface="Times New Roman"/>
              </a:rPr>
              <a:t>Безымянный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	для меня </a:t>
            </a:r>
            <a:r>
              <a:rPr sz="2400" spc="-5" dirty="0">
                <a:latin typeface="Times New Roman"/>
                <a:cs typeface="Times New Roman"/>
              </a:rPr>
              <a:t>это </a:t>
            </a:r>
            <a:r>
              <a:rPr sz="2400" dirty="0">
                <a:latin typeface="Times New Roman"/>
                <a:cs typeface="Times New Roman"/>
              </a:rPr>
              <a:t>было </a:t>
            </a:r>
            <a:r>
              <a:rPr sz="2400" spc="-5" dirty="0">
                <a:latin typeface="Times New Roman"/>
                <a:cs typeface="Times New Roman"/>
              </a:rPr>
              <a:t>важно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интересно  Мизинец –недостаточно раскрыта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тема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1545336"/>
            <a:ext cx="784098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1729" y="4273677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405" y="4869154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00700"/>
            <a:ext cx="12763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76" y="359790"/>
            <a:ext cx="695007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Литература:</a:t>
            </a:r>
            <a:endParaRPr sz="1800">
              <a:latin typeface="Arial"/>
              <a:cs typeface="Arial"/>
            </a:endParaRPr>
          </a:p>
          <a:p>
            <a:pPr marL="355600" marR="104139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Асеев, </a:t>
            </a:r>
            <a:r>
              <a:rPr sz="1800" spc="-55" dirty="0">
                <a:latin typeface="Arial"/>
                <a:cs typeface="Arial"/>
              </a:rPr>
              <a:t>В.Г. </a:t>
            </a:r>
            <a:r>
              <a:rPr sz="1800" spc="-10" dirty="0">
                <a:latin typeface="Arial"/>
                <a:cs typeface="Arial"/>
              </a:rPr>
              <a:t>Мотивация </a:t>
            </a:r>
            <a:r>
              <a:rPr sz="1800" spc="-15" dirty="0">
                <a:latin typeface="Arial"/>
                <a:cs typeface="Arial"/>
              </a:rPr>
              <a:t>поведения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формирование </a:t>
            </a:r>
            <a:r>
              <a:rPr sz="1800" dirty="0">
                <a:latin typeface="Arial"/>
                <a:cs typeface="Arial"/>
              </a:rPr>
              <a:t>личности 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5" dirty="0">
                <a:latin typeface="Arial"/>
                <a:cs typeface="Arial"/>
              </a:rPr>
              <a:t>В.Г. </a:t>
            </a:r>
            <a:r>
              <a:rPr sz="1800" spc="-5" dirty="0">
                <a:latin typeface="Arial"/>
                <a:cs typeface="Arial"/>
              </a:rPr>
              <a:t>Асеев. </a:t>
            </a:r>
            <a:r>
              <a:rPr sz="1800" dirty="0">
                <a:latin typeface="Arial"/>
                <a:cs typeface="Arial"/>
              </a:rPr>
              <a:t>-М.: Мысль, </a:t>
            </a:r>
            <a:r>
              <a:rPr sz="1800" spc="-10" dirty="0">
                <a:latin typeface="Arial"/>
                <a:cs typeface="Arial"/>
              </a:rPr>
              <a:t>1976. </a:t>
            </a:r>
            <a:r>
              <a:rPr sz="1800" spc="-5" dirty="0">
                <a:latin typeface="Arial"/>
                <a:cs typeface="Arial"/>
              </a:rPr>
              <a:t>158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</a:t>
            </a:r>
            <a:endParaRPr sz="1800">
              <a:latin typeface="Arial"/>
              <a:cs typeface="Arial"/>
            </a:endParaRPr>
          </a:p>
          <a:p>
            <a:pPr marL="355600" marR="11112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Брадис, </a:t>
            </a:r>
            <a:r>
              <a:rPr sz="1800" dirty="0">
                <a:latin typeface="Arial"/>
                <a:cs typeface="Arial"/>
              </a:rPr>
              <a:t>В.М. </a:t>
            </a:r>
            <a:r>
              <a:rPr sz="1800" spc="-10" dirty="0">
                <a:latin typeface="Arial"/>
                <a:cs typeface="Arial"/>
              </a:rPr>
              <a:t>Методика преподавания </a:t>
            </a:r>
            <a:r>
              <a:rPr sz="1800" spc="-15" dirty="0">
                <a:latin typeface="Arial"/>
                <a:cs typeface="Arial"/>
              </a:rPr>
              <a:t>математики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средней  школе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В.М. Брадис.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10" dirty="0">
                <a:latin typeface="Arial"/>
                <a:cs typeface="Arial"/>
              </a:rPr>
              <a:t>Учпедгиз, </a:t>
            </a:r>
            <a:r>
              <a:rPr sz="1800" spc="-5" dirty="0">
                <a:latin typeface="Arial"/>
                <a:cs typeface="Arial"/>
              </a:rPr>
              <a:t>1954.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504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с.</a:t>
            </a:r>
            <a:endParaRPr sz="1800">
              <a:latin typeface="Arial"/>
              <a:cs typeface="Arial"/>
            </a:endParaRPr>
          </a:p>
          <a:p>
            <a:pPr marL="355600" marR="12827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Якиманская, </a:t>
            </a:r>
            <a:r>
              <a:rPr sz="1800" dirty="0">
                <a:latin typeface="Arial"/>
                <a:cs typeface="Arial"/>
              </a:rPr>
              <a:t>И. </a:t>
            </a:r>
            <a:r>
              <a:rPr sz="1800" spc="-5" dirty="0">
                <a:latin typeface="Arial"/>
                <a:cs typeface="Arial"/>
              </a:rPr>
              <a:t>С. </a:t>
            </a:r>
            <a:r>
              <a:rPr sz="1800" spc="-20" dirty="0">
                <a:latin typeface="Arial"/>
                <a:cs typeface="Arial"/>
              </a:rPr>
              <a:t>Технология </a:t>
            </a:r>
            <a:r>
              <a:rPr sz="1800" spc="-5" dirty="0">
                <a:latin typeface="Arial"/>
                <a:cs typeface="Arial"/>
              </a:rPr>
              <a:t>личностно-ориентированого  </a:t>
            </a:r>
            <a:r>
              <a:rPr sz="1800" spc="-15" dirty="0">
                <a:latin typeface="Arial"/>
                <a:cs typeface="Arial"/>
              </a:rPr>
              <a:t>образования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И. </a:t>
            </a:r>
            <a:r>
              <a:rPr sz="1800" spc="-5" dirty="0">
                <a:latin typeface="Arial"/>
                <a:cs typeface="Arial"/>
              </a:rPr>
              <a:t>С. Якиманская.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5" dirty="0">
                <a:latin typeface="Arial"/>
                <a:cs typeface="Arial"/>
              </a:rPr>
              <a:t>Сентябрь, 2000. </a:t>
            </a:r>
            <a:r>
              <a:rPr sz="1800" dirty="0">
                <a:latin typeface="Arial"/>
                <a:cs typeface="Arial"/>
              </a:rPr>
              <a:t>-  </a:t>
            </a:r>
            <a:r>
              <a:rPr sz="1800" spc="-10" dirty="0">
                <a:latin typeface="Arial"/>
                <a:cs typeface="Arial"/>
              </a:rPr>
              <a:t>176с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Якобсон, </a:t>
            </a:r>
            <a:r>
              <a:rPr sz="1800" dirty="0">
                <a:latin typeface="Arial"/>
                <a:cs typeface="Arial"/>
              </a:rPr>
              <a:t>П. М. </a:t>
            </a:r>
            <a:r>
              <a:rPr sz="1800" spc="-5" dirty="0">
                <a:latin typeface="Arial"/>
                <a:cs typeface="Arial"/>
              </a:rPr>
              <a:t>Психологические </a:t>
            </a:r>
            <a:r>
              <a:rPr sz="1800" spc="-15" dirty="0">
                <a:latin typeface="Arial"/>
                <a:cs typeface="Arial"/>
              </a:rPr>
              <a:t>проблемы </a:t>
            </a:r>
            <a:r>
              <a:rPr sz="1800" spc="-10" dirty="0">
                <a:latin typeface="Arial"/>
                <a:cs typeface="Arial"/>
              </a:rPr>
              <a:t>мотивации  </a:t>
            </a:r>
            <a:r>
              <a:rPr sz="1800" spc="-15" dirty="0">
                <a:latin typeface="Arial"/>
                <a:cs typeface="Arial"/>
              </a:rPr>
              <a:t>поведения </a:t>
            </a:r>
            <a:r>
              <a:rPr sz="1800" spc="-10" dirty="0">
                <a:latin typeface="Arial"/>
                <a:cs typeface="Arial"/>
              </a:rPr>
              <a:t>человека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П. М. </a:t>
            </a:r>
            <a:r>
              <a:rPr sz="1800" spc="-5" dirty="0">
                <a:latin typeface="Arial"/>
                <a:cs typeface="Arial"/>
              </a:rPr>
              <a:t>Якобсон.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10" dirty="0">
                <a:latin typeface="Arial"/>
                <a:cs typeface="Arial"/>
              </a:rPr>
              <a:t>Просвещение,  </a:t>
            </a:r>
            <a:r>
              <a:rPr sz="1800" spc="-5" dirty="0">
                <a:latin typeface="Arial"/>
                <a:cs typeface="Arial"/>
              </a:rPr>
              <a:t>1969.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317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smtClean="0"/>
              <a:t>20</a:t>
            </a:r>
            <a:r>
              <a:rPr smtClean="0"/>
              <a:t>.</a:t>
            </a:r>
            <a:r>
              <a:rPr lang="ru-RU" dirty="0" smtClean="0"/>
              <a:t>12</a:t>
            </a:r>
            <a:r>
              <a:rPr smtClean="0"/>
              <a:t>.</a:t>
            </a:r>
            <a:r>
              <a:rPr spc="-15" smtClean="0"/>
              <a:t>2</a:t>
            </a:r>
            <a:r>
              <a:rPr smtClean="0"/>
              <a:t>0</a:t>
            </a:r>
            <a:r>
              <a:rPr lang="ru-RU" dirty="0" smtClean="0"/>
              <a:t>24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pPr marL="25400">
                <a:lnSpc>
                  <a:spcPts val="1655"/>
                </a:lnSpc>
              </a:pPr>
              <a:t>26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474" y="702009"/>
            <a:ext cx="7292975" cy="203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0560" marR="5080" indent="-1928495">
              <a:lnSpc>
                <a:spcPct val="1500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Приемы </a:t>
            </a:r>
            <a:r>
              <a:rPr b="1" spc="-5" dirty="0">
                <a:latin typeface="Times New Roman"/>
                <a:cs typeface="Times New Roman"/>
              </a:rPr>
              <a:t>мотивации </a:t>
            </a:r>
            <a:r>
              <a:rPr b="1" dirty="0">
                <a:latin typeface="Times New Roman"/>
                <a:cs typeface="Times New Roman"/>
              </a:rPr>
              <a:t>учебной  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1060" y="3048457"/>
            <a:ext cx="5884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4080" algn="l"/>
              </a:tabLst>
            </a:pPr>
            <a:r>
              <a:rPr sz="4400" b="1" dirty="0">
                <a:latin typeface="Times New Roman"/>
                <a:cs typeface="Times New Roman"/>
              </a:rPr>
              <a:t>на	уроках</a:t>
            </a:r>
            <a:r>
              <a:rPr sz="4400" b="1" spc="-6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математики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772" y="514858"/>
            <a:ext cx="752729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Bookman Old Style"/>
                <a:cs typeface="Bookman Old Style"/>
              </a:rPr>
              <a:t>Древняя </a:t>
            </a:r>
            <a:r>
              <a:rPr sz="4000" b="1" spc="-10" dirty="0">
                <a:latin typeface="Bookman Old Style"/>
                <a:cs typeface="Bookman Old Style"/>
              </a:rPr>
              <a:t>мудрость</a:t>
            </a:r>
            <a:r>
              <a:rPr sz="4000" b="1" spc="25" dirty="0">
                <a:latin typeface="Bookman Old Style"/>
                <a:cs typeface="Bookman Old Style"/>
              </a:rPr>
              <a:t> </a:t>
            </a:r>
            <a:r>
              <a:rPr sz="4000" b="1" spc="-10" dirty="0">
                <a:latin typeface="Bookman Old Style"/>
                <a:cs typeface="Bookman Old Style"/>
              </a:rPr>
              <a:t>гласит:</a:t>
            </a:r>
            <a:endParaRPr sz="4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669290" marR="662305" algn="ctr">
              <a:lnSpc>
                <a:spcPct val="100000"/>
              </a:lnSpc>
            </a:pPr>
            <a:r>
              <a:rPr sz="4000" b="1" spc="-5" dirty="0">
                <a:latin typeface="Bookman Old Style"/>
                <a:cs typeface="Bookman Old Style"/>
              </a:rPr>
              <a:t>можно </a:t>
            </a:r>
            <a:r>
              <a:rPr sz="4000" b="1" spc="-10" dirty="0">
                <a:latin typeface="Bookman Old Style"/>
                <a:cs typeface="Bookman Old Style"/>
              </a:rPr>
              <a:t>привести коня  </a:t>
            </a:r>
            <a:r>
              <a:rPr sz="4000" b="1" spc="-5" dirty="0">
                <a:latin typeface="Bookman Old Style"/>
                <a:cs typeface="Bookman Old Style"/>
              </a:rPr>
              <a:t>к</a:t>
            </a:r>
            <a:r>
              <a:rPr sz="4000" b="1" spc="-15" dirty="0">
                <a:latin typeface="Bookman Old Style"/>
                <a:cs typeface="Bookman Old Style"/>
              </a:rPr>
              <a:t> </a:t>
            </a:r>
            <a:r>
              <a:rPr sz="4000" b="1" spc="-10" dirty="0">
                <a:latin typeface="Bookman Old Style"/>
                <a:cs typeface="Bookman Old Style"/>
              </a:rPr>
              <a:t>водопою,</a:t>
            </a:r>
            <a:endParaRPr sz="4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latin typeface="Bookman Old Style"/>
                <a:cs typeface="Bookman Old Style"/>
              </a:rPr>
              <a:t>но </a:t>
            </a:r>
            <a:r>
              <a:rPr sz="4000" b="1" spc="-10" dirty="0">
                <a:latin typeface="Bookman Old Style"/>
                <a:cs typeface="Bookman Old Style"/>
              </a:rPr>
              <a:t>заставить </a:t>
            </a:r>
            <a:r>
              <a:rPr sz="4000" b="1" spc="-5" dirty="0">
                <a:latin typeface="Bookman Old Style"/>
                <a:cs typeface="Bookman Old Style"/>
              </a:rPr>
              <a:t>его </a:t>
            </a:r>
            <a:r>
              <a:rPr sz="4000" b="1" spc="-10" dirty="0">
                <a:latin typeface="Bookman Old Style"/>
                <a:cs typeface="Bookman Old Style"/>
              </a:rPr>
              <a:t>напиться  нельзя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2" y="457052"/>
            <a:ext cx="7084059" cy="38671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893570">
              <a:lnSpc>
                <a:spcPct val="100000"/>
              </a:lnSpc>
              <a:spcBef>
                <a:spcPts val="1540"/>
              </a:spcBef>
            </a:pPr>
            <a:r>
              <a:rPr sz="2400" b="1" spc="-30" dirty="0">
                <a:latin typeface="Times New Roman"/>
                <a:cs typeface="Times New Roman"/>
              </a:rPr>
              <a:t>Необходима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мотивация,</a:t>
            </a:r>
            <a:endParaRPr sz="2400">
              <a:latin typeface="Times New Roman"/>
              <a:cs typeface="Times New Roman"/>
            </a:endParaRPr>
          </a:p>
          <a:p>
            <a:pPr marL="690245" marR="310515" indent="-370840">
              <a:lnSpc>
                <a:spcPct val="150000"/>
              </a:lnSpc>
            </a:pPr>
            <a:r>
              <a:rPr sz="2400" b="1" spc="-10" dirty="0">
                <a:latin typeface="Times New Roman"/>
                <a:cs typeface="Times New Roman"/>
              </a:rPr>
              <a:t>чтобы обучающийся </a:t>
            </a:r>
            <a:r>
              <a:rPr sz="2400" b="1" spc="-25" dirty="0">
                <a:latin typeface="Times New Roman"/>
                <a:cs typeface="Times New Roman"/>
              </a:rPr>
              <a:t>захотел </a:t>
            </a:r>
            <a:r>
              <a:rPr sz="2400" b="1" spc="-10" dirty="0">
                <a:latin typeface="Times New Roman"/>
                <a:cs typeface="Times New Roman"/>
              </a:rPr>
              <a:t>получить </a:t>
            </a:r>
            <a:r>
              <a:rPr sz="2400" b="1" spc="-5" dirty="0">
                <a:latin typeface="Times New Roman"/>
                <a:cs typeface="Times New Roman"/>
              </a:rPr>
              <a:t>знания,  </a:t>
            </a:r>
            <a:r>
              <a:rPr sz="2400" b="1" spc="-20" dirty="0">
                <a:latin typeface="Times New Roman"/>
                <a:cs typeface="Times New Roman"/>
              </a:rPr>
              <a:t>которые </a:t>
            </a:r>
            <a:r>
              <a:rPr sz="2400" b="1" spc="-5" dirty="0">
                <a:latin typeface="Times New Roman"/>
                <a:cs typeface="Times New Roman"/>
              </a:rPr>
              <a:t>мы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Вами </a:t>
            </a:r>
            <a:r>
              <a:rPr sz="2400" b="1" spc="-35" dirty="0">
                <a:latin typeface="Times New Roman"/>
                <a:cs typeface="Times New Roman"/>
              </a:rPr>
              <a:t>готовы </a:t>
            </a:r>
            <a:r>
              <a:rPr sz="2400" b="1" dirty="0">
                <a:latin typeface="Times New Roman"/>
                <a:cs typeface="Times New Roman"/>
              </a:rPr>
              <a:t>ему </a:t>
            </a:r>
            <a:r>
              <a:rPr sz="2400" b="1" spc="-15" dirty="0">
                <a:latin typeface="Times New Roman"/>
                <a:cs typeface="Times New Roman"/>
              </a:rPr>
              <a:t>передать,  либо </a:t>
            </a:r>
            <a:r>
              <a:rPr sz="2400" b="1" spc="-20" dirty="0">
                <a:latin typeface="Times New Roman"/>
                <a:cs typeface="Times New Roman"/>
              </a:rPr>
              <a:t>создать условия, </a:t>
            </a:r>
            <a:r>
              <a:rPr sz="2400" b="1" spc="-10" dirty="0">
                <a:latin typeface="Times New Roman"/>
                <a:cs typeface="Times New Roman"/>
              </a:rPr>
              <a:t>чтобы </a:t>
            </a:r>
            <a:r>
              <a:rPr sz="2400" b="1" dirty="0">
                <a:latin typeface="Times New Roman"/>
                <a:cs typeface="Times New Roman"/>
              </a:rPr>
              <a:t>он </a:t>
            </a:r>
            <a:r>
              <a:rPr sz="2400" b="1" spc="5" dirty="0">
                <a:latin typeface="Times New Roman"/>
                <a:cs typeface="Times New Roman"/>
              </a:rPr>
              <a:t>сам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взял.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3257550" marR="5080" indent="-3245485">
              <a:lnSpc>
                <a:spcPct val="150100"/>
              </a:lnSpc>
            </a:pP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20" dirty="0">
                <a:latin typeface="Times New Roman"/>
                <a:cs typeface="Times New Roman"/>
              </a:rPr>
              <a:t>работе </a:t>
            </a:r>
            <a:r>
              <a:rPr sz="2400" b="1" spc="-5" dirty="0">
                <a:latin typeface="Times New Roman"/>
                <a:cs typeface="Times New Roman"/>
              </a:rPr>
              <a:t>над </a:t>
            </a:r>
            <a:r>
              <a:rPr sz="2400" b="1" spc="-15" dirty="0">
                <a:latin typeface="Times New Roman"/>
                <a:cs typeface="Times New Roman"/>
              </a:rPr>
              <a:t>повышением мотивации </a:t>
            </a:r>
            <a:r>
              <a:rPr sz="2400" b="1" dirty="0">
                <a:latin typeface="Times New Roman"/>
                <a:cs typeface="Times New Roman"/>
              </a:rPr>
              <a:t>я учитываю,  </a:t>
            </a:r>
            <a:r>
              <a:rPr sz="2400" b="1" spc="-10" dirty="0">
                <a:latin typeface="Times New Roman"/>
                <a:cs typeface="Times New Roman"/>
              </a:rPr>
              <a:t>что: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6232" y="609600"/>
            <a:ext cx="57790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2319" y="672083"/>
            <a:ext cx="59131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1192" y="672083"/>
            <a:ext cx="560831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267" y="1223772"/>
            <a:ext cx="1045463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75" y="2150364"/>
            <a:ext cx="629412" cy="76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432" y="2086355"/>
            <a:ext cx="806195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272" y="2427732"/>
            <a:ext cx="629412" cy="763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8511" y="2951988"/>
            <a:ext cx="1045463" cy="1121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044696"/>
            <a:ext cx="1207008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4533" y="586113"/>
            <a:ext cx="7356475" cy="52387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953260">
              <a:lnSpc>
                <a:spcPct val="100000"/>
              </a:lnSpc>
              <a:spcBef>
                <a:spcPts val="1090"/>
              </a:spcBef>
              <a:tabLst>
                <a:tab pos="3898265" algn="l"/>
                <a:tab pos="5617210" algn="l"/>
              </a:tabLst>
            </a:pP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памяти	ученика	</a:t>
            </a:r>
            <a:r>
              <a:rPr sz="3200" b="1" spc="10" dirty="0">
                <a:latin typeface="Times New Roman"/>
                <a:cs typeface="Times New Roman"/>
              </a:rPr>
              <a:t>остаётся</a:t>
            </a:r>
            <a:r>
              <a:rPr sz="2800" b="1" spc="1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1230"/>
              </a:spcBef>
            </a:pPr>
            <a:r>
              <a:rPr sz="40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¼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</a:t>
            </a:r>
            <a:r>
              <a:rPr sz="2400" b="1" spc="-409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2000"/>
              </a:spcBef>
            </a:pPr>
            <a:r>
              <a:rPr sz="3975" b="1" spc="7" baseline="25157" dirty="0">
                <a:solidFill>
                  <a:srgbClr val="00FF00"/>
                </a:solidFill>
                <a:latin typeface="Times New Roman"/>
                <a:cs typeface="Times New Roman"/>
              </a:rPr>
              <a:t>1</a:t>
            </a:r>
            <a:r>
              <a:rPr sz="4000" b="1" spc="5" dirty="0">
                <a:solidFill>
                  <a:srgbClr val="00FF00"/>
                </a:solidFill>
                <a:latin typeface="Times New Roman"/>
                <a:cs typeface="Times New Roman"/>
              </a:rPr>
              <a:t>/</a:t>
            </a:r>
            <a:r>
              <a:rPr sz="3975" b="1" spc="7" baseline="-20964" dirty="0">
                <a:solidFill>
                  <a:srgbClr val="00FF00"/>
                </a:solidFill>
                <a:latin typeface="Times New Roman"/>
                <a:cs typeface="Times New Roman"/>
              </a:rPr>
              <a:t>3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0" dirty="0">
                <a:latin typeface="Times New Roman"/>
                <a:cs typeface="Times New Roman"/>
              </a:rPr>
              <a:t>увиденного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>
              <a:latin typeface="Times New Roman"/>
              <a:cs typeface="Times New Roman"/>
            </a:endParaRPr>
          </a:p>
          <a:p>
            <a:pPr marL="1208405" marR="1052830" algn="ctr">
              <a:lnSpc>
                <a:spcPct val="101099"/>
              </a:lnSpc>
              <a:spcBef>
                <a:spcPts val="1964"/>
              </a:spcBef>
            </a:pPr>
            <a:r>
              <a:rPr sz="40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½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4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увиденного  </a:t>
            </a:r>
            <a:r>
              <a:rPr sz="2400" b="1" spc="-15" dirty="0">
                <a:latin typeface="Times New Roman"/>
                <a:cs typeface="Times New Roman"/>
              </a:rPr>
              <a:t>одновременно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>
              <a:latin typeface="Times New Roman"/>
              <a:cs typeface="Times New Roman"/>
            </a:endParaRPr>
          </a:p>
          <a:p>
            <a:pPr marL="38100" marR="821055" indent="-2540" algn="ctr">
              <a:lnSpc>
                <a:spcPct val="100600"/>
              </a:lnSpc>
              <a:spcBef>
                <a:spcPts val="1055"/>
              </a:spcBef>
            </a:pPr>
            <a:r>
              <a:rPr sz="4800" b="1" dirty="0">
                <a:solidFill>
                  <a:srgbClr val="00FF00"/>
                </a:solidFill>
                <a:latin typeface="Times New Roman"/>
                <a:cs typeface="Times New Roman"/>
              </a:rPr>
              <a:t>¾ </a:t>
            </a:r>
            <a:r>
              <a:rPr sz="2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материала, </a:t>
            </a:r>
            <a:r>
              <a:rPr sz="2800" b="1" spc="5" dirty="0">
                <a:solidFill>
                  <a:srgbClr val="CC0000"/>
                </a:solidFill>
                <a:latin typeface="Times New Roman"/>
                <a:cs typeface="Times New Roman"/>
              </a:rPr>
              <a:t>если </a:t>
            </a:r>
            <a:r>
              <a:rPr sz="2800" b="1" spc="-25" dirty="0">
                <a:solidFill>
                  <a:srgbClr val="CC0000"/>
                </a:solidFill>
                <a:latin typeface="Times New Roman"/>
                <a:cs typeface="Times New Roman"/>
              </a:rPr>
              <a:t>ко </a:t>
            </a:r>
            <a:r>
              <a:rPr sz="2800" b="1" spc="10" dirty="0">
                <a:solidFill>
                  <a:srgbClr val="CC0000"/>
                </a:solidFill>
                <a:latin typeface="Times New Roman"/>
                <a:cs typeface="Times New Roman"/>
              </a:rPr>
              <a:t>всему </a:t>
            </a:r>
            <a:r>
              <a:rPr sz="28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прочему 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ученик </a:t>
            </a:r>
            <a:r>
              <a:rPr sz="2800" b="1" spc="-30" dirty="0">
                <a:solidFill>
                  <a:srgbClr val="CC0000"/>
                </a:solidFill>
                <a:latin typeface="Times New Roman"/>
                <a:cs typeface="Times New Roman"/>
              </a:rPr>
              <a:t>вовлечён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в активные </a:t>
            </a:r>
            <a:r>
              <a:rPr sz="2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действия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в 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процессе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обучения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72656" y="4509515"/>
            <a:ext cx="2109216" cy="1408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1504" y="4570383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572728" y="0"/>
                </a:moveTo>
                <a:lnTo>
                  <a:pt x="572728" y="572471"/>
                </a:lnTo>
                <a:lnTo>
                  <a:pt x="0" y="572471"/>
                </a:lnTo>
                <a:lnTo>
                  <a:pt x="2078" y="621799"/>
                </a:lnTo>
                <a:lnTo>
                  <a:pt x="8203" y="669924"/>
                </a:lnTo>
                <a:lnTo>
                  <a:pt x="18207" y="716680"/>
                </a:lnTo>
                <a:lnTo>
                  <a:pt x="31923" y="761904"/>
                </a:lnTo>
                <a:lnTo>
                  <a:pt x="49184" y="805432"/>
                </a:lnTo>
                <a:lnTo>
                  <a:pt x="69822" y="847101"/>
                </a:lnTo>
                <a:lnTo>
                  <a:pt x="93671" y="886745"/>
                </a:lnTo>
                <a:lnTo>
                  <a:pt x="120563" y="924202"/>
                </a:lnTo>
                <a:lnTo>
                  <a:pt x="150331" y="959307"/>
                </a:lnTo>
                <a:lnTo>
                  <a:pt x="182809" y="991896"/>
                </a:lnTo>
                <a:lnTo>
                  <a:pt x="217829" y="1021805"/>
                </a:lnTo>
                <a:lnTo>
                  <a:pt x="255223" y="1048871"/>
                </a:lnTo>
                <a:lnTo>
                  <a:pt x="294825" y="1072929"/>
                </a:lnTo>
                <a:lnTo>
                  <a:pt x="336468" y="1093815"/>
                </a:lnTo>
                <a:lnTo>
                  <a:pt x="379984" y="1111366"/>
                </a:lnTo>
                <a:lnTo>
                  <a:pt x="425207" y="1125417"/>
                </a:lnTo>
                <a:lnTo>
                  <a:pt x="471969" y="1135805"/>
                </a:lnTo>
                <a:lnTo>
                  <a:pt x="520103" y="1142365"/>
                </a:lnTo>
                <a:lnTo>
                  <a:pt x="569442" y="1144934"/>
                </a:lnTo>
                <a:lnTo>
                  <a:pt x="616845" y="1143034"/>
                </a:lnTo>
                <a:lnTo>
                  <a:pt x="663164" y="1137434"/>
                </a:lnTo>
                <a:lnTo>
                  <a:pt x="708253" y="1128280"/>
                </a:lnTo>
                <a:lnTo>
                  <a:pt x="751965" y="1115722"/>
                </a:lnTo>
                <a:lnTo>
                  <a:pt x="794156" y="1099907"/>
                </a:lnTo>
                <a:lnTo>
                  <a:pt x="834680" y="1080983"/>
                </a:lnTo>
                <a:lnTo>
                  <a:pt x="873391" y="1059098"/>
                </a:lnTo>
                <a:lnTo>
                  <a:pt x="910144" y="1034400"/>
                </a:lnTo>
                <a:lnTo>
                  <a:pt x="944793" y="1007037"/>
                </a:lnTo>
                <a:lnTo>
                  <a:pt x="977193" y="977157"/>
                </a:lnTo>
                <a:lnTo>
                  <a:pt x="1007198" y="944908"/>
                </a:lnTo>
                <a:lnTo>
                  <a:pt x="1034663" y="910438"/>
                </a:lnTo>
                <a:lnTo>
                  <a:pt x="1059441" y="873894"/>
                </a:lnTo>
                <a:lnTo>
                  <a:pt x="1081388" y="835426"/>
                </a:lnTo>
                <a:lnTo>
                  <a:pt x="1100358" y="795180"/>
                </a:lnTo>
                <a:lnTo>
                  <a:pt x="1116206" y="753305"/>
                </a:lnTo>
                <a:lnTo>
                  <a:pt x="1128785" y="709948"/>
                </a:lnTo>
                <a:lnTo>
                  <a:pt x="1137950" y="665259"/>
                </a:lnTo>
                <a:lnTo>
                  <a:pt x="1143556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3" y="478878"/>
                </a:lnTo>
                <a:lnTo>
                  <a:pt x="1128796" y="433916"/>
                </a:lnTo>
                <a:lnTo>
                  <a:pt x="1116232" y="390364"/>
                </a:lnTo>
                <a:lnTo>
                  <a:pt x="1100410" y="348363"/>
                </a:lnTo>
                <a:lnTo>
                  <a:pt x="1081477" y="308053"/>
                </a:lnTo>
                <a:lnTo>
                  <a:pt x="1059582" y="269576"/>
                </a:lnTo>
                <a:lnTo>
                  <a:pt x="1034873" y="233070"/>
                </a:lnTo>
                <a:lnTo>
                  <a:pt x="1007498" y="198677"/>
                </a:lnTo>
                <a:lnTo>
                  <a:pt x="977604" y="166538"/>
                </a:lnTo>
                <a:lnTo>
                  <a:pt x="945340" y="136793"/>
                </a:lnTo>
                <a:lnTo>
                  <a:pt x="910854" y="109582"/>
                </a:lnTo>
                <a:lnTo>
                  <a:pt x="874294" y="85046"/>
                </a:lnTo>
                <a:lnTo>
                  <a:pt x="835807" y="63326"/>
                </a:lnTo>
                <a:lnTo>
                  <a:pt x="795542" y="44562"/>
                </a:lnTo>
                <a:lnTo>
                  <a:pt x="753648" y="28894"/>
                </a:lnTo>
                <a:lnTo>
                  <a:pt x="710271" y="16463"/>
                </a:lnTo>
                <a:lnTo>
                  <a:pt x="665560" y="7411"/>
                </a:lnTo>
                <a:lnTo>
                  <a:pt x="619663" y="1876"/>
                </a:lnTo>
                <a:lnTo>
                  <a:pt x="572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1504" y="4570383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0" y="572471"/>
                </a:moveTo>
                <a:lnTo>
                  <a:pt x="2078" y="621799"/>
                </a:lnTo>
                <a:lnTo>
                  <a:pt x="8203" y="669924"/>
                </a:lnTo>
                <a:lnTo>
                  <a:pt x="18207" y="716680"/>
                </a:lnTo>
                <a:lnTo>
                  <a:pt x="31923" y="761904"/>
                </a:lnTo>
                <a:lnTo>
                  <a:pt x="49184" y="805432"/>
                </a:lnTo>
                <a:lnTo>
                  <a:pt x="69822" y="847101"/>
                </a:lnTo>
                <a:lnTo>
                  <a:pt x="93671" y="886745"/>
                </a:lnTo>
                <a:lnTo>
                  <a:pt x="120563" y="924202"/>
                </a:lnTo>
                <a:lnTo>
                  <a:pt x="150331" y="959307"/>
                </a:lnTo>
                <a:lnTo>
                  <a:pt x="182809" y="991896"/>
                </a:lnTo>
                <a:lnTo>
                  <a:pt x="217829" y="1021805"/>
                </a:lnTo>
                <a:lnTo>
                  <a:pt x="255223" y="1048871"/>
                </a:lnTo>
                <a:lnTo>
                  <a:pt x="294825" y="1072929"/>
                </a:lnTo>
                <a:lnTo>
                  <a:pt x="336468" y="1093815"/>
                </a:lnTo>
                <a:lnTo>
                  <a:pt x="379984" y="1111366"/>
                </a:lnTo>
                <a:lnTo>
                  <a:pt x="425207" y="1125417"/>
                </a:lnTo>
                <a:lnTo>
                  <a:pt x="471969" y="1135805"/>
                </a:lnTo>
                <a:lnTo>
                  <a:pt x="520103" y="1142365"/>
                </a:lnTo>
                <a:lnTo>
                  <a:pt x="569442" y="1144934"/>
                </a:lnTo>
                <a:lnTo>
                  <a:pt x="616845" y="1143034"/>
                </a:lnTo>
                <a:lnTo>
                  <a:pt x="663164" y="1137434"/>
                </a:lnTo>
                <a:lnTo>
                  <a:pt x="708253" y="1128280"/>
                </a:lnTo>
                <a:lnTo>
                  <a:pt x="751965" y="1115722"/>
                </a:lnTo>
                <a:lnTo>
                  <a:pt x="794156" y="1099907"/>
                </a:lnTo>
                <a:lnTo>
                  <a:pt x="834680" y="1080983"/>
                </a:lnTo>
                <a:lnTo>
                  <a:pt x="873391" y="1059098"/>
                </a:lnTo>
                <a:lnTo>
                  <a:pt x="910144" y="1034400"/>
                </a:lnTo>
                <a:lnTo>
                  <a:pt x="944793" y="1007037"/>
                </a:lnTo>
                <a:lnTo>
                  <a:pt x="977193" y="977157"/>
                </a:lnTo>
                <a:lnTo>
                  <a:pt x="1007198" y="944908"/>
                </a:lnTo>
                <a:lnTo>
                  <a:pt x="1034663" y="910438"/>
                </a:lnTo>
                <a:lnTo>
                  <a:pt x="1059441" y="873894"/>
                </a:lnTo>
                <a:lnTo>
                  <a:pt x="1081389" y="835426"/>
                </a:lnTo>
                <a:lnTo>
                  <a:pt x="1100358" y="795180"/>
                </a:lnTo>
                <a:lnTo>
                  <a:pt x="1116206" y="753305"/>
                </a:lnTo>
                <a:lnTo>
                  <a:pt x="1128785" y="709948"/>
                </a:lnTo>
                <a:lnTo>
                  <a:pt x="1137950" y="665259"/>
                </a:lnTo>
                <a:lnTo>
                  <a:pt x="1143556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3" y="478878"/>
                </a:lnTo>
                <a:lnTo>
                  <a:pt x="1128796" y="433916"/>
                </a:lnTo>
                <a:lnTo>
                  <a:pt x="1116232" y="390364"/>
                </a:lnTo>
                <a:lnTo>
                  <a:pt x="1100410" y="348363"/>
                </a:lnTo>
                <a:lnTo>
                  <a:pt x="1081477" y="308053"/>
                </a:lnTo>
                <a:lnTo>
                  <a:pt x="1059582" y="269576"/>
                </a:lnTo>
                <a:lnTo>
                  <a:pt x="1034873" y="233070"/>
                </a:lnTo>
                <a:lnTo>
                  <a:pt x="1007498" y="198677"/>
                </a:lnTo>
                <a:lnTo>
                  <a:pt x="977604" y="166538"/>
                </a:lnTo>
                <a:lnTo>
                  <a:pt x="945340" y="136793"/>
                </a:lnTo>
                <a:lnTo>
                  <a:pt x="910854" y="109582"/>
                </a:lnTo>
                <a:lnTo>
                  <a:pt x="874294" y="85046"/>
                </a:lnTo>
                <a:lnTo>
                  <a:pt x="835807" y="63326"/>
                </a:lnTo>
                <a:lnTo>
                  <a:pt x="795542" y="44562"/>
                </a:lnTo>
                <a:lnTo>
                  <a:pt x="753648" y="28894"/>
                </a:lnTo>
                <a:lnTo>
                  <a:pt x="710271" y="16463"/>
                </a:lnTo>
                <a:lnTo>
                  <a:pt x="665560" y="7411"/>
                </a:lnTo>
                <a:lnTo>
                  <a:pt x="619663" y="1876"/>
                </a:lnTo>
                <a:lnTo>
                  <a:pt x="572728" y="0"/>
                </a:lnTo>
                <a:lnTo>
                  <a:pt x="572728" y="572471"/>
                </a:lnTo>
                <a:lnTo>
                  <a:pt x="0" y="572471"/>
                </a:lnTo>
                <a:close/>
              </a:path>
            </a:pathLst>
          </a:custGeom>
          <a:ln w="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1504" y="4570383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103" y="2077"/>
                </a:lnTo>
                <a:lnTo>
                  <a:pt x="471969" y="8196"/>
                </a:lnTo>
                <a:lnTo>
                  <a:pt x="425207" y="18192"/>
                </a:lnTo>
                <a:lnTo>
                  <a:pt x="379984" y="31898"/>
                </a:lnTo>
                <a:lnTo>
                  <a:pt x="336468" y="49145"/>
                </a:lnTo>
                <a:lnTo>
                  <a:pt x="294825" y="69769"/>
                </a:lnTo>
                <a:lnTo>
                  <a:pt x="255223" y="93602"/>
                </a:lnTo>
                <a:lnTo>
                  <a:pt x="217829" y="120476"/>
                </a:lnTo>
                <a:lnTo>
                  <a:pt x="182809" y="150227"/>
                </a:lnTo>
                <a:lnTo>
                  <a:pt x="150331" y="182685"/>
                </a:lnTo>
                <a:lnTo>
                  <a:pt x="120563" y="217686"/>
                </a:lnTo>
                <a:lnTo>
                  <a:pt x="93671" y="255062"/>
                </a:lnTo>
                <a:lnTo>
                  <a:pt x="69822" y="294647"/>
                </a:lnTo>
                <a:lnTo>
                  <a:pt x="49184" y="336272"/>
                </a:lnTo>
                <a:lnTo>
                  <a:pt x="31923" y="379773"/>
                </a:lnTo>
                <a:lnTo>
                  <a:pt x="18207" y="424982"/>
                </a:lnTo>
                <a:lnTo>
                  <a:pt x="8203" y="471732"/>
                </a:lnTo>
                <a:lnTo>
                  <a:pt x="2078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1504" y="4570383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103" y="2077"/>
                </a:lnTo>
                <a:lnTo>
                  <a:pt x="471969" y="8196"/>
                </a:lnTo>
                <a:lnTo>
                  <a:pt x="425207" y="18192"/>
                </a:lnTo>
                <a:lnTo>
                  <a:pt x="379984" y="31898"/>
                </a:lnTo>
                <a:lnTo>
                  <a:pt x="336468" y="49145"/>
                </a:lnTo>
                <a:lnTo>
                  <a:pt x="294825" y="69769"/>
                </a:lnTo>
                <a:lnTo>
                  <a:pt x="255223" y="93602"/>
                </a:lnTo>
                <a:lnTo>
                  <a:pt x="217829" y="120476"/>
                </a:lnTo>
                <a:lnTo>
                  <a:pt x="182809" y="150227"/>
                </a:lnTo>
                <a:lnTo>
                  <a:pt x="150331" y="182685"/>
                </a:lnTo>
                <a:lnTo>
                  <a:pt x="120563" y="217686"/>
                </a:lnTo>
                <a:lnTo>
                  <a:pt x="93671" y="255062"/>
                </a:lnTo>
                <a:lnTo>
                  <a:pt x="69822" y="294647"/>
                </a:lnTo>
                <a:lnTo>
                  <a:pt x="49184" y="336272"/>
                </a:lnTo>
                <a:lnTo>
                  <a:pt x="31923" y="379773"/>
                </a:lnTo>
                <a:lnTo>
                  <a:pt x="18207" y="424982"/>
                </a:lnTo>
                <a:lnTo>
                  <a:pt x="8203" y="471732"/>
                </a:lnTo>
                <a:lnTo>
                  <a:pt x="2078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ln w="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5854" y="4575285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189"/>
                </a:moveTo>
                <a:lnTo>
                  <a:pt x="0" y="0"/>
                </a:lnTo>
              </a:path>
            </a:pathLst>
          </a:custGeom>
          <a:ln w="3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4931" y="4563818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572728" y="0"/>
                </a:moveTo>
                <a:lnTo>
                  <a:pt x="572728" y="572471"/>
                </a:lnTo>
                <a:lnTo>
                  <a:pt x="0" y="572471"/>
                </a:lnTo>
                <a:lnTo>
                  <a:pt x="2077" y="621799"/>
                </a:lnTo>
                <a:lnTo>
                  <a:pt x="8199" y="669924"/>
                </a:lnTo>
                <a:lnTo>
                  <a:pt x="18199" y="716680"/>
                </a:lnTo>
                <a:lnTo>
                  <a:pt x="31909" y="761904"/>
                </a:lnTo>
                <a:lnTo>
                  <a:pt x="49164" y="805432"/>
                </a:lnTo>
                <a:lnTo>
                  <a:pt x="69795" y="847101"/>
                </a:lnTo>
                <a:lnTo>
                  <a:pt x="93637" y="886745"/>
                </a:lnTo>
                <a:lnTo>
                  <a:pt x="120522" y="924202"/>
                </a:lnTo>
                <a:lnTo>
                  <a:pt x="150285" y="959307"/>
                </a:lnTo>
                <a:lnTo>
                  <a:pt x="182757" y="991896"/>
                </a:lnTo>
                <a:lnTo>
                  <a:pt x="217773" y="1021805"/>
                </a:lnTo>
                <a:lnTo>
                  <a:pt x="255165" y="1048871"/>
                </a:lnTo>
                <a:lnTo>
                  <a:pt x="294767" y="1072929"/>
                </a:lnTo>
                <a:lnTo>
                  <a:pt x="336412" y="1093815"/>
                </a:lnTo>
                <a:lnTo>
                  <a:pt x="379932" y="1111366"/>
                </a:lnTo>
                <a:lnTo>
                  <a:pt x="425163" y="1125417"/>
                </a:lnTo>
                <a:lnTo>
                  <a:pt x="471936" y="1135805"/>
                </a:lnTo>
                <a:lnTo>
                  <a:pt x="520084" y="1142365"/>
                </a:lnTo>
                <a:lnTo>
                  <a:pt x="569442" y="1144934"/>
                </a:lnTo>
                <a:lnTo>
                  <a:pt x="616833" y="1143034"/>
                </a:lnTo>
                <a:lnTo>
                  <a:pt x="663143" y="1137434"/>
                </a:lnTo>
                <a:lnTo>
                  <a:pt x="708224" y="1128280"/>
                </a:lnTo>
                <a:lnTo>
                  <a:pt x="751931" y="1115722"/>
                </a:lnTo>
                <a:lnTo>
                  <a:pt x="794119" y="1099907"/>
                </a:lnTo>
                <a:lnTo>
                  <a:pt x="834641" y="1080983"/>
                </a:lnTo>
                <a:lnTo>
                  <a:pt x="873352" y="1059098"/>
                </a:lnTo>
                <a:lnTo>
                  <a:pt x="910106" y="1034400"/>
                </a:lnTo>
                <a:lnTo>
                  <a:pt x="944757" y="1007037"/>
                </a:lnTo>
                <a:lnTo>
                  <a:pt x="977160" y="977157"/>
                </a:lnTo>
                <a:lnTo>
                  <a:pt x="1007169" y="944908"/>
                </a:lnTo>
                <a:lnTo>
                  <a:pt x="1034638" y="910438"/>
                </a:lnTo>
                <a:lnTo>
                  <a:pt x="1059420" y="873894"/>
                </a:lnTo>
                <a:lnTo>
                  <a:pt x="1081372" y="835426"/>
                </a:lnTo>
                <a:lnTo>
                  <a:pt x="1100346" y="795180"/>
                </a:lnTo>
                <a:lnTo>
                  <a:pt x="1116197" y="753305"/>
                </a:lnTo>
                <a:lnTo>
                  <a:pt x="1128780" y="709948"/>
                </a:lnTo>
                <a:lnTo>
                  <a:pt x="1137948" y="665259"/>
                </a:lnTo>
                <a:lnTo>
                  <a:pt x="1143555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1" y="478878"/>
                </a:lnTo>
                <a:lnTo>
                  <a:pt x="1128791" y="433916"/>
                </a:lnTo>
                <a:lnTo>
                  <a:pt x="1116224" y="390364"/>
                </a:lnTo>
                <a:lnTo>
                  <a:pt x="1100397" y="348363"/>
                </a:lnTo>
                <a:lnTo>
                  <a:pt x="1081461" y="308053"/>
                </a:lnTo>
                <a:lnTo>
                  <a:pt x="1059561" y="269576"/>
                </a:lnTo>
                <a:lnTo>
                  <a:pt x="1034848" y="233070"/>
                </a:lnTo>
                <a:lnTo>
                  <a:pt x="1007468" y="198677"/>
                </a:lnTo>
                <a:lnTo>
                  <a:pt x="977571" y="166538"/>
                </a:lnTo>
                <a:lnTo>
                  <a:pt x="945304" y="136793"/>
                </a:lnTo>
                <a:lnTo>
                  <a:pt x="910816" y="109582"/>
                </a:lnTo>
                <a:lnTo>
                  <a:pt x="874255" y="85046"/>
                </a:lnTo>
                <a:lnTo>
                  <a:pt x="835768" y="63326"/>
                </a:lnTo>
                <a:lnTo>
                  <a:pt x="795505" y="44562"/>
                </a:lnTo>
                <a:lnTo>
                  <a:pt x="753614" y="28894"/>
                </a:lnTo>
                <a:lnTo>
                  <a:pt x="710242" y="16463"/>
                </a:lnTo>
                <a:lnTo>
                  <a:pt x="665539" y="7411"/>
                </a:lnTo>
                <a:lnTo>
                  <a:pt x="619651" y="1876"/>
                </a:lnTo>
                <a:lnTo>
                  <a:pt x="57272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4931" y="4563818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0" y="572471"/>
                </a:moveTo>
                <a:lnTo>
                  <a:pt x="2077" y="621799"/>
                </a:lnTo>
                <a:lnTo>
                  <a:pt x="8199" y="669924"/>
                </a:lnTo>
                <a:lnTo>
                  <a:pt x="18199" y="716680"/>
                </a:lnTo>
                <a:lnTo>
                  <a:pt x="31909" y="761904"/>
                </a:lnTo>
                <a:lnTo>
                  <a:pt x="49164" y="805432"/>
                </a:lnTo>
                <a:lnTo>
                  <a:pt x="69795" y="847101"/>
                </a:lnTo>
                <a:lnTo>
                  <a:pt x="93637" y="886745"/>
                </a:lnTo>
                <a:lnTo>
                  <a:pt x="120522" y="924202"/>
                </a:lnTo>
                <a:lnTo>
                  <a:pt x="150285" y="959307"/>
                </a:lnTo>
                <a:lnTo>
                  <a:pt x="182757" y="991896"/>
                </a:lnTo>
                <a:lnTo>
                  <a:pt x="217773" y="1021805"/>
                </a:lnTo>
                <a:lnTo>
                  <a:pt x="255165" y="1048871"/>
                </a:lnTo>
                <a:lnTo>
                  <a:pt x="294767" y="1072929"/>
                </a:lnTo>
                <a:lnTo>
                  <a:pt x="336412" y="1093815"/>
                </a:lnTo>
                <a:lnTo>
                  <a:pt x="379932" y="1111366"/>
                </a:lnTo>
                <a:lnTo>
                  <a:pt x="425163" y="1125417"/>
                </a:lnTo>
                <a:lnTo>
                  <a:pt x="471936" y="1135805"/>
                </a:lnTo>
                <a:lnTo>
                  <a:pt x="520084" y="1142365"/>
                </a:lnTo>
                <a:lnTo>
                  <a:pt x="569442" y="1144934"/>
                </a:lnTo>
                <a:lnTo>
                  <a:pt x="616833" y="1143034"/>
                </a:lnTo>
                <a:lnTo>
                  <a:pt x="663143" y="1137434"/>
                </a:lnTo>
                <a:lnTo>
                  <a:pt x="708224" y="1128280"/>
                </a:lnTo>
                <a:lnTo>
                  <a:pt x="751931" y="1115722"/>
                </a:lnTo>
                <a:lnTo>
                  <a:pt x="794119" y="1099907"/>
                </a:lnTo>
                <a:lnTo>
                  <a:pt x="834641" y="1080983"/>
                </a:lnTo>
                <a:lnTo>
                  <a:pt x="873352" y="1059098"/>
                </a:lnTo>
                <a:lnTo>
                  <a:pt x="910106" y="1034400"/>
                </a:lnTo>
                <a:lnTo>
                  <a:pt x="944757" y="1007037"/>
                </a:lnTo>
                <a:lnTo>
                  <a:pt x="977160" y="977157"/>
                </a:lnTo>
                <a:lnTo>
                  <a:pt x="1007169" y="944908"/>
                </a:lnTo>
                <a:lnTo>
                  <a:pt x="1034638" y="910438"/>
                </a:lnTo>
                <a:lnTo>
                  <a:pt x="1059421" y="873894"/>
                </a:lnTo>
                <a:lnTo>
                  <a:pt x="1081372" y="835426"/>
                </a:lnTo>
                <a:lnTo>
                  <a:pt x="1100346" y="795180"/>
                </a:lnTo>
                <a:lnTo>
                  <a:pt x="1116197" y="753305"/>
                </a:lnTo>
                <a:lnTo>
                  <a:pt x="1128780" y="709948"/>
                </a:lnTo>
                <a:lnTo>
                  <a:pt x="1137948" y="665259"/>
                </a:lnTo>
                <a:lnTo>
                  <a:pt x="1143555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1" y="478878"/>
                </a:lnTo>
                <a:lnTo>
                  <a:pt x="1128791" y="433916"/>
                </a:lnTo>
                <a:lnTo>
                  <a:pt x="1116224" y="390364"/>
                </a:lnTo>
                <a:lnTo>
                  <a:pt x="1100397" y="348363"/>
                </a:lnTo>
                <a:lnTo>
                  <a:pt x="1081461" y="308053"/>
                </a:lnTo>
                <a:lnTo>
                  <a:pt x="1059561" y="269576"/>
                </a:lnTo>
                <a:lnTo>
                  <a:pt x="1034848" y="233070"/>
                </a:lnTo>
                <a:lnTo>
                  <a:pt x="1007468" y="198677"/>
                </a:lnTo>
                <a:lnTo>
                  <a:pt x="977571" y="166538"/>
                </a:lnTo>
                <a:lnTo>
                  <a:pt x="945304" y="136793"/>
                </a:lnTo>
                <a:lnTo>
                  <a:pt x="910816" y="109582"/>
                </a:lnTo>
                <a:lnTo>
                  <a:pt x="874255" y="85046"/>
                </a:lnTo>
                <a:lnTo>
                  <a:pt x="835768" y="63326"/>
                </a:lnTo>
                <a:lnTo>
                  <a:pt x="795505" y="44562"/>
                </a:lnTo>
                <a:lnTo>
                  <a:pt x="753614" y="28894"/>
                </a:lnTo>
                <a:lnTo>
                  <a:pt x="710242" y="16463"/>
                </a:lnTo>
                <a:lnTo>
                  <a:pt x="665539" y="7411"/>
                </a:lnTo>
                <a:lnTo>
                  <a:pt x="619651" y="1876"/>
                </a:lnTo>
                <a:lnTo>
                  <a:pt x="572728" y="0"/>
                </a:lnTo>
                <a:lnTo>
                  <a:pt x="572728" y="572471"/>
                </a:lnTo>
                <a:lnTo>
                  <a:pt x="0" y="572471"/>
                </a:lnTo>
                <a:close/>
              </a:path>
            </a:pathLst>
          </a:custGeom>
          <a:ln w="3284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74931" y="4563818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084" y="2077"/>
                </a:lnTo>
                <a:lnTo>
                  <a:pt x="471936" y="8196"/>
                </a:lnTo>
                <a:lnTo>
                  <a:pt x="425163" y="18192"/>
                </a:lnTo>
                <a:lnTo>
                  <a:pt x="379932" y="31898"/>
                </a:lnTo>
                <a:lnTo>
                  <a:pt x="336412" y="49145"/>
                </a:lnTo>
                <a:lnTo>
                  <a:pt x="294767" y="69769"/>
                </a:lnTo>
                <a:lnTo>
                  <a:pt x="255165" y="93602"/>
                </a:lnTo>
                <a:lnTo>
                  <a:pt x="217773" y="120476"/>
                </a:lnTo>
                <a:lnTo>
                  <a:pt x="182757" y="150227"/>
                </a:lnTo>
                <a:lnTo>
                  <a:pt x="150285" y="182685"/>
                </a:lnTo>
                <a:lnTo>
                  <a:pt x="120522" y="217686"/>
                </a:lnTo>
                <a:lnTo>
                  <a:pt x="93637" y="255062"/>
                </a:lnTo>
                <a:lnTo>
                  <a:pt x="69795" y="294647"/>
                </a:lnTo>
                <a:lnTo>
                  <a:pt x="49164" y="336272"/>
                </a:lnTo>
                <a:lnTo>
                  <a:pt x="31909" y="379773"/>
                </a:lnTo>
                <a:lnTo>
                  <a:pt x="18199" y="424982"/>
                </a:lnTo>
                <a:lnTo>
                  <a:pt x="8199" y="471732"/>
                </a:lnTo>
                <a:lnTo>
                  <a:pt x="2077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4931" y="4563818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084" y="2077"/>
                </a:lnTo>
                <a:lnTo>
                  <a:pt x="471936" y="8196"/>
                </a:lnTo>
                <a:lnTo>
                  <a:pt x="425163" y="18192"/>
                </a:lnTo>
                <a:lnTo>
                  <a:pt x="379932" y="31898"/>
                </a:lnTo>
                <a:lnTo>
                  <a:pt x="336412" y="49145"/>
                </a:lnTo>
                <a:lnTo>
                  <a:pt x="294767" y="69769"/>
                </a:lnTo>
                <a:lnTo>
                  <a:pt x="255165" y="93602"/>
                </a:lnTo>
                <a:lnTo>
                  <a:pt x="217773" y="120476"/>
                </a:lnTo>
                <a:lnTo>
                  <a:pt x="182757" y="150227"/>
                </a:lnTo>
                <a:lnTo>
                  <a:pt x="150285" y="182685"/>
                </a:lnTo>
                <a:lnTo>
                  <a:pt x="120522" y="217686"/>
                </a:lnTo>
                <a:lnTo>
                  <a:pt x="93637" y="255062"/>
                </a:lnTo>
                <a:lnTo>
                  <a:pt x="69795" y="294647"/>
                </a:lnTo>
                <a:lnTo>
                  <a:pt x="49164" y="336272"/>
                </a:lnTo>
                <a:lnTo>
                  <a:pt x="31909" y="379773"/>
                </a:lnTo>
                <a:lnTo>
                  <a:pt x="18199" y="424982"/>
                </a:lnTo>
                <a:lnTo>
                  <a:pt x="8199" y="471732"/>
                </a:lnTo>
                <a:lnTo>
                  <a:pt x="2077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ln w="3284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9281" y="4568720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189"/>
                </a:moveTo>
                <a:lnTo>
                  <a:pt x="0" y="0"/>
                </a:lnTo>
              </a:path>
            </a:pathLst>
          </a:custGeom>
          <a:ln w="3286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5576" y="3358896"/>
            <a:ext cx="1018031" cy="10835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6858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0" y="0"/>
                </a:moveTo>
                <a:lnTo>
                  <a:pt x="0" y="821271"/>
                </a:lnTo>
                <a:lnTo>
                  <a:pt x="47479" y="818002"/>
                </a:lnTo>
                <a:lnTo>
                  <a:pt x="93450" y="809505"/>
                </a:lnTo>
                <a:lnTo>
                  <a:pt x="137591" y="796084"/>
                </a:lnTo>
                <a:lnTo>
                  <a:pt x="179581" y="778043"/>
                </a:lnTo>
                <a:lnTo>
                  <a:pt x="219099" y="755689"/>
                </a:lnTo>
                <a:lnTo>
                  <a:pt x="255822" y="729325"/>
                </a:lnTo>
                <a:lnTo>
                  <a:pt x="289429" y="699257"/>
                </a:lnTo>
                <a:lnTo>
                  <a:pt x="319598" y="665789"/>
                </a:lnTo>
                <a:lnTo>
                  <a:pt x="346008" y="629227"/>
                </a:lnTo>
                <a:lnTo>
                  <a:pt x="368338" y="589876"/>
                </a:lnTo>
                <a:lnTo>
                  <a:pt x="386265" y="548040"/>
                </a:lnTo>
                <a:lnTo>
                  <a:pt x="399468" y="504025"/>
                </a:lnTo>
                <a:lnTo>
                  <a:pt x="407626" y="458136"/>
                </a:lnTo>
                <a:lnTo>
                  <a:pt x="410417" y="410676"/>
                </a:lnTo>
                <a:lnTo>
                  <a:pt x="407626" y="362691"/>
                </a:lnTo>
                <a:lnTo>
                  <a:pt x="399468" y="316356"/>
                </a:lnTo>
                <a:lnTo>
                  <a:pt x="386265" y="271975"/>
                </a:lnTo>
                <a:lnTo>
                  <a:pt x="368338" y="229854"/>
                </a:lnTo>
                <a:lnTo>
                  <a:pt x="346008" y="190298"/>
                </a:lnTo>
                <a:lnTo>
                  <a:pt x="319598" y="153611"/>
                </a:lnTo>
                <a:lnTo>
                  <a:pt x="289429" y="120098"/>
                </a:lnTo>
                <a:lnTo>
                  <a:pt x="255822" y="90064"/>
                </a:lnTo>
                <a:lnTo>
                  <a:pt x="219099" y="63815"/>
                </a:lnTo>
                <a:lnTo>
                  <a:pt x="179581" y="41654"/>
                </a:lnTo>
                <a:lnTo>
                  <a:pt x="137591" y="23888"/>
                </a:lnTo>
                <a:lnTo>
                  <a:pt x="93450" y="10820"/>
                </a:lnTo>
                <a:lnTo>
                  <a:pt x="47479" y="275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06858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0" y="821271"/>
                </a:moveTo>
                <a:lnTo>
                  <a:pt x="47479" y="818002"/>
                </a:lnTo>
                <a:lnTo>
                  <a:pt x="93450" y="809505"/>
                </a:lnTo>
                <a:lnTo>
                  <a:pt x="137591" y="796084"/>
                </a:lnTo>
                <a:lnTo>
                  <a:pt x="179581" y="778043"/>
                </a:lnTo>
                <a:lnTo>
                  <a:pt x="219099" y="755689"/>
                </a:lnTo>
                <a:lnTo>
                  <a:pt x="255822" y="729325"/>
                </a:lnTo>
                <a:lnTo>
                  <a:pt x="289429" y="699257"/>
                </a:lnTo>
                <a:lnTo>
                  <a:pt x="319598" y="665789"/>
                </a:lnTo>
                <a:lnTo>
                  <a:pt x="346008" y="629227"/>
                </a:lnTo>
                <a:lnTo>
                  <a:pt x="368338" y="589876"/>
                </a:lnTo>
                <a:lnTo>
                  <a:pt x="386265" y="548040"/>
                </a:lnTo>
                <a:lnTo>
                  <a:pt x="399468" y="504025"/>
                </a:lnTo>
                <a:lnTo>
                  <a:pt x="407626" y="458136"/>
                </a:lnTo>
                <a:lnTo>
                  <a:pt x="410417" y="410676"/>
                </a:lnTo>
                <a:lnTo>
                  <a:pt x="407626" y="362691"/>
                </a:lnTo>
                <a:lnTo>
                  <a:pt x="399468" y="316356"/>
                </a:lnTo>
                <a:lnTo>
                  <a:pt x="386265" y="271975"/>
                </a:lnTo>
                <a:lnTo>
                  <a:pt x="368338" y="229854"/>
                </a:lnTo>
                <a:lnTo>
                  <a:pt x="346008" y="190298"/>
                </a:lnTo>
                <a:lnTo>
                  <a:pt x="319598" y="153611"/>
                </a:lnTo>
                <a:lnTo>
                  <a:pt x="289429" y="120098"/>
                </a:lnTo>
                <a:lnTo>
                  <a:pt x="255822" y="90064"/>
                </a:lnTo>
                <a:lnTo>
                  <a:pt x="219099" y="63815"/>
                </a:lnTo>
                <a:lnTo>
                  <a:pt x="179581" y="41654"/>
                </a:lnTo>
                <a:lnTo>
                  <a:pt x="137591" y="23888"/>
                </a:lnTo>
                <a:lnTo>
                  <a:pt x="93450" y="10820"/>
                </a:lnTo>
                <a:lnTo>
                  <a:pt x="47479" y="2755"/>
                </a:lnTo>
                <a:lnTo>
                  <a:pt x="0" y="0"/>
                </a:lnTo>
                <a:lnTo>
                  <a:pt x="0" y="410676"/>
                </a:lnTo>
                <a:lnTo>
                  <a:pt x="0" y="821271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6423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407859" y="0"/>
                </a:moveTo>
                <a:lnTo>
                  <a:pt x="360411" y="2754"/>
                </a:lnTo>
                <a:lnTo>
                  <a:pt x="314540" y="10812"/>
                </a:lnTo>
                <a:lnTo>
                  <a:pt x="270556" y="23862"/>
                </a:lnTo>
                <a:lnTo>
                  <a:pt x="228769" y="41594"/>
                </a:lnTo>
                <a:lnTo>
                  <a:pt x="189490" y="63698"/>
                </a:lnTo>
                <a:lnTo>
                  <a:pt x="153029" y="89862"/>
                </a:lnTo>
                <a:lnTo>
                  <a:pt x="119696" y="119776"/>
                </a:lnTo>
                <a:lnTo>
                  <a:pt x="89801" y="153130"/>
                </a:lnTo>
                <a:lnTo>
                  <a:pt x="63654" y="189613"/>
                </a:lnTo>
                <a:lnTo>
                  <a:pt x="41565" y="228915"/>
                </a:lnTo>
                <a:lnTo>
                  <a:pt x="23846" y="270725"/>
                </a:lnTo>
                <a:lnTo>
                  <a:pt x="10805" y="314733"/>
                </a:lnTo>
                <a:lnTo>
                  <a:pt x="2752" y="360628"/>
                </a:lnTo>
                <a:lnTo>
                  <a:pt x="0" y="408100"/>
                </a:lnTo>
                <a:lnTo>
                  <a:pt x="2753" y="456109"/>
                </a:lnTo>
                <a:lnTo>
                  <a:pt x="10812" y="502538"/>
                </a:lnTo>
                <a:lnTo>
                  <a:pt x="23871" y="547070"/>
                </a:lnTo>
                <a:lnTo>
                  <a:pt x="41626" y="589388"/>
                </a:lnTo>
                <a:lnTo>
                  <a:pt x="63771" y="629177"/>
                </a:lnTo>
                <a:lnTo>
                  <a:pt x="90003" y="666120"/>
                </a:lnTo>
                <a:lnTo>
                  <a:pt x="120018" y="699901"/>
                </a:lnTo>
                <a:lnTo>
                  <a:pt x="153510" y="730204"/>
                </a:lnTo>
                <a:lnTo>
                  <a:pt x="190174" y="756712"/>
                </a:lnTo>
                <a:lnTo>
                  <a:pt x="229708" y="779110"/>
                </a:lnTo>
                <a:lnTo>
                  <a:pt x="271805" y="797081"/>
                </a:lnTo>
                <a:lnTo>
                  <a:pt x="316161" y="810309"/>
                </a:lnTo>
                <a:lnTo>
                  <a:pt x="362473" y="818477"/>
                </a:lnTo>
                <a:lnTo>
                  <a:pt x="410434" y="821271"/>
                </a:lnTo>
                <a:lnTo>
                  <a:pt x="410418" y="408100"/>
                </a:lnTo>
                <a:lnTo>
                  <a:pt x="4078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6423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407859" y="0"/>
                </a:moveTo>
                <a:lnTo>
                  <a:pt x="360411" y="2754"/>
                </a:lnTo>
                <a:lnTo>
                  <a:pt x="314540" y="10812"/>
                </a:lnTo>
                <a:lnTo>
                  <a:pt x="270556" y="23862"/>
                </a:lnTo>
                <a:lnTo>
                  <a:pt x="228769" y="41594"/>
                </a:lnTo>
                <a:lnTo>
                  <a:pt x="189490" y="63698"/>
                </a:lnTo>
                <a:lnTo>
                  <a:pt x="153029" y="89862"/>
                </a:lnTo>
                <a:lnTo>
                  <a:pt x="119696" y="119776"/>
                </a:lnTo>
                <a:lnTo>
                  <a:pt x="89801" y="153130"/>
                </a:lnTo>
                <a:lnTo>
                  <a:pt x="63654" y="189613"/>
                </a:lnTo>
                <a:lnTo>
                  <a:pt x="41565" y="228915"/>
                </a:lnTo>
                <a:lnTo>
                  <a:pt x="23846" y="270725"/>
                </a:lnTo>
                <a:lnTo>
                  <a:pt x="10805" y="314733"/>
                </a:lnTo>
                <a:lnTo>
                  <a:pt x="2752" y="360628"/>
                </a:lnTo>
                <a:lnTo>
                  <a:pt x="0" y="408100"/>
                </a:lnTo>
                <a:lnTo>
                  <a:pt x="2753" y="456109"/>
                </a:lnTo>
                <a:lnTo>
                  <a:pt x="10812" y="502538"/>
                </a:lnTo>
                <a:lnTo>
                  <a:pt x="23871" y="547070"/>
                </a:lnTo>
                <a:lnTo>
                  <a:pt x="41626" y="589388"/>
                </a:lnTo>
                <a:lnTo>
                  <a:pt x="63771" y="629177"/>
                </a:lnTo>
                <a:lnTo>
                  <a:pt x="90003" y="666120"/>
                </a:lnTo>
                <a:lnTo>
                  <a:pt x="120018" y="699901"/>
                </a:lnTo>
                <a:lnTo>
                  <a:pt x="153510" y="730204"/>
                </a:lnTo>
                <a:lnTo>
                  <a:pt x="190174" y="756712"/>
                </a:lnTo>
                <a:lnTo>
                  <a:pt x="229708" y="779110"/>
                </a:lnTo>
                <a:lnTo>
                  <a:pt x="271805" y="797081"/>
                </a:lnTo>
                <a:lnTo>
                  <a:pt x="316161" y="810309"/>
                </a:lnTo>
                <a:lnTo>
                  <a:pt x="362473" y="818477"/>
                </a:lnTo>
                <a:lnTo>
                  <a:pt x="410434" y="821271"/>
                </a:lnTo>
                <a:lnTo>
                  <a:pt x="410434" y="410676"/>
                </a:lnTo>
                <a:lnTo>
                  <a:pt x="407859" y="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8128" y="3414992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4">
                <a:moveTo>
                  <a:pt x="0" y="408031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5576" y="2278379"/>
            <a:ext cx="934212" cy="1004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9417" y="2335746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9"/>
                </a:lnTo>
                <a:lnTo>
                  <a:pt x="513486" y="713759"/>
                </a:lnTo>
                <a:lnTo>
                  <a:pt x="556360" y="692199"/>
                </a:lnTo>
                <a:lnTo>
                  <a:pt x="596197" y="665365"/>
                </a:lnTo>
                <a:lnTo>
                  <a:pt x="632503" y="633652"/>
                </a:lnTo>
                <a:lnTo>
                  <a:pt x="664782" y="597456"/>
                </a:lnTo>
                <a:lnTo>
                  <a:pt x="692539" y="557173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99417" y="2335746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9"/>
                </a:lnTo>
                <a:lnTo>
                  <a:pt x="513486" y="713759"/>
                </a:lnTo>
                <a:lnTo>
                  <a:pt x="556360" y="692199"/>
                </a:lnTo>
                <a:lnTo>
                  <a:pt x="596197" y="665365"/>
                </a:lnTo>
                <a:lnTo>
                  <a:pt x="632503" y="633652"/>
                </a:lnTo>
                <a:lnTo>
                  <a:pt x="664782" y="597456"/>
                </a:lnTo>
                <a:lnTo>
                  <a:pt x="692539" y="557173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5399" y="2330134"/>
            <a:ext cx="372110" cy="557530"/>
          </a:xfrm>
          <a:custGeom>
            <a:avLst/>
            <a:gdLst/>
            <a:ahLst/>
            <a:cxnLst/>
            <a:rect l="l" t="t" r="r" b="b"/>
            <a:pathLst>
              <a:path w="372109" h="557530">
                <a:moveTo>
                  <a:pt x="0" y="0"/>
                </a:moveTo>
                <a:lnTo>
                  <a:pt x="0" y="371436"/>
                </a:lnTo>
                <a:lnTo>
                  <a:pt x="320943" y="557080"/>
                </a:lnTo>
                <a:lnTo>
                  <a:pt x="341923" y="513468"/>
                </a:lnTo>
                <a:lnTo>
                  <a:pt x="357903" y="467457"/>
                </a:lnTo>
                <a:lnTo>
                  <a:pt x="368081" y="419846"/>
                </a:lnTo>
                <a:lnTo>
                  <a:pt x="371652" y="371436"/>
                </a:lnTo>
                <a:lnTo>
                  <a:pt x="368714" y="324793"/>
                </a:lnTo>
                <a:lnTo>
                  <a:pt x="360147" y="279893"/>
                </a:lnTo>
                <a:lnTo>
                  <a:pt x="346319" y="237083"/>
                </a:lnTo>
                <a:lnTo>
                  <a:pt x="327601" y="196707"/>
                </a:lnTo>
                <a:lnTo>
                  <a:pt x="304361" y="159113"/>
                </a:lnTo>
                <a:lnTo>
                  <a:pt x="276970" y="124646"/>
                </a:lnTo>
                <a:lnTo>
                  <a:pt x="245796" y="93653"/>
                </a:lnTo>
                <a:lnTo>
                  <a:pt x="211208" y="66478"/>
                </a:lnTo>
                <a:lnTo>
                  <a:pt x="173577" y="43468"/>
                </a:lnTo>
                <a:lnTo>
                  <a:pt x="133271" y="24970"/>
                </a:lnTo>
                <a:lnTo>
                  <a:pt x="90660" y="11328"/>
                </a:lnTo>
                <a:lnTo>
                  <a:pt x="46113" y="288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5399" y="2330134"/>
            <a:ext cx="372110" cy="557530"/>
          </a:xfrm>
          <a:custGeom>
            <a:avLst/>
            <a:gdLst/>
            <a:ahLst/>
            <a:cxnLst/>
            <a:rect l="l" t="t" r="r" b="b"/>
            <a:pathLst>
              <a:path w="372109" h="557530">
                <a:moveTo>
                  <a:pt x="320943" y="557080"/>
                </a:moveTo>
                <a:lnTo>
                  <a:pt x="341923" y="513468"/>
                </a:lnTo>
                <a:lnTo>
                  <a:pt x="357903" y="467457"/>
                </a:lnTo>
                <a:lnTo>
                  <a:pt x="368081" y="419846"/>
                </a:lnTo>
                <a:lnTo>
                  <a:pt x="371652" y="371436"/>
                </a:lnTo>
                <a:lnTo>
                  <a:pt x="368714" y="324793"/>
                </a:lnTo>
                <a:lnTo>
                  <a:pt x="360147" y="279893"/>
                </a:lnTo>
                <a:lnTo>
                  <a:pt x="346319" y="237083"/>
                </a:lnTo>
                <a:lnTo>
                  <a:pt x="327601" y="196707"/>
                </a:lnTo>
                <a:lnTo>
                  <a:pt x="304361" y="159113"/>
                </a:lnTo>
                <a:lnTo>
                  <a:pt x="276970" y="124646"/>
                </a:lnTo>
                <a:lnTo>
                  <a:pt x="245796" y="93653"/>
                </a:lnTo>
                <a:lnTo>
                  <a:pt x="211208" y="66478"/>
                </a:lnTo>
                <a:lnTo>
                  <a:pt x="173577" y="43468"/>
                </a:lnTo>
                <a:lnTo>
                  <a:pt x="133271" y="24970"/>
                </a:lnTo>
                <a:lnTo>
                  <a:pt x="90660" y="11328"/>
                </a:lnTo>
                <a:lnTo>
                  <a:pt x="46113" y="2889"/>
                </a:lnTo>
                <a:lnTo>
                  <a:pt x="0" y="0"/>
                </a:lnTo>
                <a:lnTo>
                  <a:pt x="0" y="371436"/>
                </a:lnTo>
                <a:lnTo>
                  <a:pt x="320943" y="55708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3803" y="2330134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7"/>
                </a:lnTo>
                <a:lnTo>
                  <a:pt x="513486" y="713754"/>
                </a:lnTo>
                <a:lnTo>
                  <a:pt x="556360" y="692188"/>
                </a:lnTo>
                <a:lnTo>
                  <a:pt x="596197" y="665342"/>
                </a:lnTo>
                <a:lnTo>
                  <a:pt x="632503" y="633613"/>
                </a:lnTo>
                <a:lnTo>
                  <a:pt x="664782" y="597394"/>
                </a:lnTo>
                <a:lnTo>
                  <a:pt x="692539" y="557080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3803" y="2330134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7"/>
                </a:lnTo>
                <a:lnTo>
                  <a:pt x="513486" y="713754"/>
                </a:lnTo>
                <a:lnTo>
                  <a:pt x="556360" y="692188"/>
                </a:lnTo>
                <a:lnTo>
                  <a:pt x="596197" y="665342"/>
                </a:lnTo>
                <a:lnTo>
                  <a:pt x="632503" y="633613"/>
                </a:lnTo>
                <a:lnTo>
                  <a:pt x="664782" y="597394"/>
                </a:lnTo>
                <a:lnTo>
                  <a:pt x="692539" y="557080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6821" y="2334362"/>
            <a:ext cx="0" cy="368935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368593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9168" y="1342644"/>
            <a:ext cx="1371600" cy="915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71367" y="135609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0"/>
                </a:moveTo>
                <a:lnTo>
                  <a:pt x="0" y="371933"/>
                </a:lnTo>
                <a:lnTo>
                  <a:pt x="372032" y="371933"/>
                </a:lnTo>
                <a:lnTo>
                  <a:pt x="369130" y="324892"/>
                </a:lnTo>
                <a:lnTo>
                  <a:pt x="360659" y="279704"/>
                </a:lnTo>
                <a:lnTo>
                  <a:pt x="346968" y="236701"/>
                </a:lnTo>
                <a:lnTo>
                  <a:pt x="328407" y="196216"/>
                </a:lnTo>
                <a:lnTo>
                  <a:pt x="305327" y="158581"/>
                </a:lnTo>
                <a:lnTo>
                  <a:pt x="278077" y="124128"/>
                </a:lnTo>
                <a:lnTo>
                  <a:pt x="247008" y="93191"/>
                </a:lnTo>
                <a:lnTo>
                  <a:pt x="212471" y="66101"/>
                </a:lnTo>
                <a:lnTo>
                  <a:pt x="174814" y="43191"/>
                </a:lnTo>
                <a:lnTo>
                  <a:pt x="134388" y="24793"/>
                </a:lnTo>
                <a:lnTo>
                  <a:pt x="91544" y="11241"/>
                </a:lnTo>
                <a:lnTo>
                  <a:pt x="46631" y="28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71367" y="135609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2032" y="371933"/>
                </a:moveTo>
                <a:lnTo>
                  <a:pt x="369130" y="324892"/>
                </a:lnTo>
                <a:lnTo>
                  <a:pt x="360659" y="279704"/>
                </a:lnTo>
                <a:lnTo>
                  <a:pt x="346968" y="236701"/>
                </a:lnTo>
                <a:lnTo>
                  <a:pt x="328407" y="196216"/>
                </a:lnTo>
                <a:lnTo>
                  <a:pt x="305327" y="158581"/>
                </a:lnTo>
                <a:lnTo>
                  <a:pt x="278077" y="124128"/>
                </a:lnTo>
                <a:lnTo>
                  <a:pt x="247008" y="93191"/>
                </a:lnTo>
                <a:lnTo>
                  <a:pt x="212471" y="66101"/>
                </a:lnTo>
                <a:lnTo>
                  <a:pt x="174814" y="43191"/>
                </a:lnTo>
                <a:lnTo>
                  <a:pt x="134388" y="24793"/>
                </a:lnTo>
                <a:lnTo>
                  <a:pt x="91544" y="11241"/>
                </a:lnTo>
                <a:lnTo>
                  <a:pt x="46631" y="2865"/>
                </a:lnTo>
                <a:lnTo>
                  <a:pt x="0" y="0"/>
                </a:lnTo>
                <a:lnTo>
                  <a:pt x="0" y="371933"/>
                </a:lnTo>
                <a:lnTo>
                  <a:pt x="372032" y="3719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9335" y="1356090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313" y="2864"/>
                </a:lnTo>
                <a:lnTo>
                  <a:pt x="278508" y="11233"/>
                </a:lnTo>
                <a:lnTo>
                  <a:pt x="235820" y="24767"/>
                </a:lnTo>
                <a:lnTo>
                  <a:pt x="195590" y="43129"/>
                </a:lnTo>
                <a:lnTo>
                  <a:pt x="158155" y="65979"/>
                </a:lnTo>
                <a:lnTo>
                  <a:pt x="123856" y="92981"/>
                </a:lnTo>
                <a:lnTo>
                  <a:pt x="93029" y="123795"/>
                </a:lnTo>
                <a:lnTo>
                  <a:pt x="66016" y="158084"/>
                </a:lnTo>
                <a:lnTo>
                  <a:pt x="43154" y="195508"/>
                </a:lnTo>
                <a:lnTo>
                  <a:pt x="24782" y="235730"/>
                </a:lnTo>
                <a:lnTo>
                  <a:pt x="11240" y="278412"/>
                </a:lnTo>
                <a:lnTo>
                  <a:pt x="2866" y="323214"/>
                </a:lnTo>
                <a:lnTo>
                  <a:pt x="0" y="369800"/>
                </a:lnTo>
                <a:lnTo>
                  <a:pt x="2867" y="416873"/>
                </a:lnTo>
                <a:lnTo>
                  <a:pt x="11248" y="462158"/>
                </a:lnTo>
                <a:lnTo>
                  <a:pt x="24808" y="505312"/>
                </a:lnTo>
                <a:lnTo>
                  <a:pt x="43216" y="545989"/>
                </a:lnTo>
                <a:lnTo>
                  <a:pt x="66137" y="583846"/>
                </a:lnTo>
                <a:lnTo>
                  <a:pt x="93239" y="618538"/>
                </a:lnTo>
                <a:lnTo>
                  <a:pt x="124189" y="649721"/>
                </a:lnTo>
                <a:lnTo>
                  <a:pt x="158653" y="677052"/>
                </a:lnTo>
                <a:lnTo>
                  <a:pt x="196298" y="700185"/>
                </a:lnTo>
                <a:lnTo>
                  <a:pt x="236874" y="718803"/>
                </a:lnTo>
                <a:lnTo>
                  <a:pt x="279842" y="732490"/>
                </a:lnTo>
                <a:lnTo>
                  <a:pt x="325008" y="740960"/>
                </a:lnTo>
                <a:lnTo>
                  <a:pt x="372032" y="743860"/>
                </a:lnTo>
                <a:lnTo>
                  <a:pt x="418669" y="740959"/>
                </a:lnTo>
                <a:lnTo>
                  <a:pt x="463601" y="732483"/>
                </a:lnTo>
                <a:lnTo>
                  <a:pt x="506478" y="718777"/>
                </a:lnTo>
                <a:lnTo>
                  <a:pt x="546846" y="700247"/>
                </a:lnTo>
                <a:lnTo>
                  <a:pt x="584503" y="677173"/>
                </a:lnTo>
                <a:lnTo>
                  <a:pt x="619041" y="649931"/>
                </a:lnTo>
                <a:lnTo>
                  <a:pt x="650110" y="618871"/>
                </a:lnTo>
                <a:lnTo>
                  <a:pt x="677359" y="584343"/>
                </a:lnTo>
                <a:lnTo>
                  <a:pt x="700439" y="546696"/>
                </a:lnTo>
                <a:lnTo>
                  <a:pt x="719000" y="506282"/>
                </a:lnTo>
                <a:lnTo>
                  <a:pt x="732691" y="463450"/>
                </a:lnTo>
                <a:lnTo>
                  <a:pt x="741163" y="418550"/>
                </a:lnTo>
                <a:lnTo>
                  <a:pt x="744065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9335" y="1356090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313" y="2864"/>
                </a:lnTo>
                <a:lnTo>
                  <a:pt x="278508" y="11233"/>
                </a:lnTo>
                <a:lnTo>
                  <a:pt x="235820" y="24767"/>
                </a:lnTo>
                <a:lnTo>
                  <a:pt x="195590" y="43129"/>
                </a:lnTo>
                <a:lnTo>
                  <a:pt x="158155" y="65979"/>
                </a:lnTo>
                <a:lnTo>
                  <a:pt x="123856" y="92981"/>
                </a:lnTo>
                <a:lnTo>
                  <a:pt x="93029" y="123795"/>
                </a:lnTo>
                <a:lnTo>
                  <a:pt x="66016" y="158084"/>
                </a:lnTo>
                <a:lnTo>
                  <a:pt x="43154" y="195508"/>
                </a:lnTo>
                <a:lnTo>
                  <a:pt x="24782" y="235730"/>
                </a:lnTo>
                <a:lnTo>
                  <a:pt x="11240" y="278412"/>
                </a:lnTo>
                <a:lnTo>
                  <a:pt x="2866" y="323214"/>
                </a:lnTo>
                <a:lnTo>
                  <a:pt x="0" y="369800"/>
                </a:lnTo>
                <a:lnTo>
                  <a:pt x="2867" y="416873"/>
                </a:lnTo>
                <a:lnTo>
                  <a:pt x="11248" y="462158"/>
                </a:lnTo>
                <a:lnTo>
                  <a:pt x="24808" y="505312"/>
                </a:lnTo>
                <a:lnTo>
                  <a:pt x="43216" y="545989"/>
                </a:lnTo>
                <a:lnTo>
                  <a:pt x="66137" y="583846"/>
                </a:lnTo>
                <a:lnTo>
                  <a:pt x="93239" y="618538"/>
                </a:lnTo>
                <a:lnTo>
                  <a:pt x="124189" y="649721"/>
                </a:lnTo>
                <a:lnTo>
                  <a:pt x="158653" y="677052"/>
                </a:lnTo>
                <a:lnTo>
                  <a:pt x="196298" y="700185"/>
                </a:lnTo>
                <a:lnTo>
                  <a:pt x="236792" y="718777"/>
                </a:lnTo>
                <a:lnTo>
                  <a:pt x="279801" y="732483"/>
                </a:lnTo>
                <a:lnTo>
                  <a:pt x="324992" y="740959"/>
                </a:lnTo>
                <a:lnTo>
                  <a:pt x="372032" y="743860"/>
                </a:lnTo>
                <a:lnTo>
                  <a:pt x="418663" y="740960"/>
                </a:lnTo>
                <a:lnTo>
                  <a:pt x="463576" y="732490"/>
                </a:lnTo>
                <a:lnTo>
                  <a:pt x="506421" y="718803"/>
                </a:lnTo>
                <a:lnTo>
                  <a:pt x="546846" y="700247"/>
                </a:lnTo>
                <a:lnTo>
                  <a:pt x="584503" y="677173"/>
                </a:lnTo>
                <a:lnTo>
                  <a:pt x="619041" y="649931"/>
                </a:lnTo>
                <a:lnTo>
                  <a:pt x="650110" y="618871"/>
                </a:lnTo>
                <a:lnTo>
                  <a:pt x="677359" y="584343"/>
                </a:lnTo>
                <a:lnTo>
                  <a:pt x="700439" y="546696"/>
                </a:lnTo>
                <a:lnTo>
                  <a:pt x="719000" y="506282"/>
                </a:lnTo>
                <a:lnTo>
                  <a:pt x="732691" y="463450"/>
                </a:lnTo>
                <a:lnTo>
                  <a:pt x="741163" y="418550"/>
                </a:lnTo>
                <a:lnTo>
                  <a:pt x="744064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72420" y="1359275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3698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7097" y="135182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0"/>
                </a:moveTo>
                <a:lnTo>
                  <a:pt x="0" y="371933"/>
                </a:lnTo>
                <a:lnTo>
                  <a:pt x="372032" y="371933"/>
                </a:lnTo>
                <a:lnTo>
                  <a:pt x="369129" y="324892"/>
                </a:lnTo>
                <a:lnTo>
                  <a:pt x="360655" y="279704"/>
                </a:lnTo>
                <a:lnTo>
                  <a:pt x="346961" y="236701"/>
                </a:lnTo>
                <a:lnTo>
                  <a:pt x="328396" y="196216"/>
                </a:lnTo>
                <a:lnTo>
                  <a:pt x="305311" y="158581"/>
                </a:lnTo>
                <a:lnTo>
                  <a:pt x="278058" y="124128"/>
                </a:lnTo>
                <a:lnTo>
                  <a:pt x="246986" y="93191"/>
                </a:lnTo>
                <a:lnTo>
                  <a:pt x="212446" y="66101"/>
                </a:lnTo>
                <a:lnTo>
                  <a:pt x="174789" y="43191"/>
                </a:lnTo>
                <a:lnTo>
                  <a:pt x="134365" y="24793"/>
                </a:lnTo>
                <a:lnTo>
                  <a:pt x="91525" y="11241"/>
                </a:lnTo>
                <a:lnTo>
                  <a:pt x="46620" y="286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67097" y="135182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2032" y="371933"/>
                </a:moveTo>
                <a:lnTo>
                  <a:pt x="369129" y="324892"/>
                </a:lnTo>
                <a:lnTo>
                  <a:pt x="360655" y="279704"/>
                </a:lnTo>
                <a:lnTo>
                  <a:pt x="346961" y="236701"/>
                </a:lnTo>
                <a:lnTo>
                  <a:pt x="328396" y="196216"/>
                </a:lnTo>
                <a:lnTo>
                  <a:pt x="305311" y="158581"/>
                </a:lnTo>
                <a:lnTo>
                  <a:pt x="278058" y="124128"/>
                </a:lnTo>
                <a:lnTo>
                  <a:pt x="246986" y="93191"/>
                </a:lnTo>
                <a:lnTo>
                  <a:pt x="212446" y="66101"/>
                </a:lnTo>
                <a:lnTo>
                  <a:pt x="174789" y="43191"/>
                </a:lnTo>
                <a:lnTo>
                  <a:pt x="134365" y="24793"/>
                </a:lnTo>
                <a:lnTo>
                  <a:pt x="91525" y="11241"/>
                </a:lnTo>
                <a:lnTo>
                  <a:pt x="46620" y="2865"/>
                </a:lnTo>
                <a:lnTo>
                  <a:pt x="0" y="0"/>
                </a:lnTo>
                <a:lnTo>
                  <a:pt x="0" y="371933"/>
                </a:lnTo>
                <a:lnTo>
                  <a:pt x="372032" y="371933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95064" y="1351825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296" y="2864"/>
                </a:lnTo>
                <a:lnTo>
                  <a:pt x="278480" y="11233"/>
                </a:lnTo>
                <a:lnTo>
                  <a:pt x="235785" y="24767"/>
                </a:lnTo>
                <a:lnTo>
                  <a:pt x="195552" y="43129"/>
                </a:lnTo>
                <a:lnTo>
                  <a:pt x="158118" y="65979"/>
                </a:lnTo>
                <a:lnTo>
                  <a:pt x="123821" y="92981"/>
                </a:lnTo>
                <a:lnTo>
                  <a:pt x="93000" y="123795"/>
                </a:lnTo>
                <a:lnTo>
                  <a:pt x="65993" y="158084"/>
                </a:lnTo>
                <a:lnTo>
                  <a:pt x="43137" y="195508"/>
                </a:lnTo>
                <a:lnTo>
                  <a:pt x="24772" y="235730"/>
                </a:lnTo>
                <a:lnTo>
                  <a:pt x="11235" y="278412"/>
                </a:lnTo>
                <a:lnTo>
                  <a:pt x="2865" y="323214"/>
                </a:lnTo>
                <a:lnTo>
                  <a:pt x="0" y="369800"/>
                </a:lnTo>
                <a:lnTo>
                  <a:pt x="2866" y="416873"/>
                </a:lnTo>
                <a:lnTo>
                  <a:pt x="11243" y="462158"/>
                </a:lnTo>
                <a:lnTo>
                  <a:pt x="24798" y="505312"/>
                </a:lnTo>
                <a:lnTo>
                  <a:pt x="43199" y="545989"/>
                </a:lnTo>
                <a:lnTo>
                  <a:pt x="66114" y="583846"/>
                </a:lnTo>
                <a:lnTo>
                  <a:pt x="93210" y="618538"/>
                </a:lnTo>
                <a:lnTo>
                  <a:pt x="124155" y="649721"/>
                </a:lnTo>
                <a:lnTo>
                  <a:pt x="158616" y="677052"/>
                </a:lnTo>
                <a:lnTo>
                  <a:pt x="196261" y="700185"/>
                </a:lnTo>
                <a:lnTo>
                  <a:pt x="236839" y="718803"/>
                </a:lnTo>
                <a:lnTo>
                  <a:pt x="279814" y="732490"/>
                </a:lnTo>
                <a:lnTo>
                  <a:pt x="324991" y="740960"/>
                </a:lnTo>
                <a:lnTo>
                  <a:pt x="372032" y="743860"/>
                </a:lnTo>
                <a:lnTo>
                  <a:pt x="418657" y="740959"/>
                </a:lnTo>
                <a:lnTo>
                  <a:pt x="463582" y="732483"/>
                </a:lnTo>
                <a:lnTo>
                  <a:pt x="506454" y="718777"/>
                </a:lnTo>
                <a:lnTo>
                  <a:pt x="546821" y="700247"/>
                </a:lnTo>
                <a:lnTo>
                  <a:pt x="584478" y="677173"/>
                </a:lnTo>
                <a:lnTo>
                  <a:pt x="619018" y="649931"/>
                </a:lnTo>
                <a:lnTo>
                  <a:pt x="650090" y="618871"/>
                </a:lnTo>
                <a:lnTo>
                  <a:pt x="677344" y="584343"/>
                </a:lnTo>
                <a:lnTo>
                  <a:pt x="700428" y="546696"/>
                </a:lnTo>
                <a:lnTo>
                  <a:pt x="718993" y="506282"/>
                </a:lnTo>
                <a:lnTo>
                  <a:pt x="732688" y="463450"/>
                </a:lnTo>
                <a:lnTo>
                  <a:pt x="741162" y="418550"/>
                </a:lnTo>
                <a:lnTo>
                  <a:pt x="744065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95064" y="1351825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296" y="2864"/>
                </a:lnTo>
                <a:lnTo>
                  <a:pt x="278480" y="11233"/>
                </a:lnTo>
                <a:lnTo>
                  <a:pt x="235785" y="24767"/>
                </a:lnTo>
                <a:lnTo>
                  <a:pt x="195552" y="43129"/>
                </a:lnTo>
                <a:lnTo>
                  <a:pt x="158118" y="65979"/>
                </a:lnTo>
                <a:lnTo>
                  <a:pt x="123821" y="92981"/>
                </a:lnTo>
                <a:lnTo>
                  <a:pt x="93000" y="123795"/>
                </a:lnTo>
                <a:lnTo>
                  <a:pt x="65993" y="158084"/>
                </a:lnTo>
                <a:lnTo>
                  <a:pt x="43137" y="195508"/>
                </a:lnTo>
                <a:lnTo>
                  <a:pt x="24772" y="235730"/>
                </a:lnTo>
                <a:lnTo>
                  <a:pt x="11235" y="278412"/>
                </a:lnTo>
                <a:lnTo>
                  <a:pt x="2865" y="323214"/>
                </a:lnTo>
                <a:lnTo>
                  <a:pt x="0" y="369800"/>
                </a:lnTo>
                <a:lnTo>
                  <a:pt x="2866" y="416873"/>
                </a:lnTo>
                <a:lnTo>
                  <a:pt x="11243" y="462158"/>
                </a:lnTo>
                <a:lnTo>
                  <a:pt x="24798" y="505312"/>
                </a:lnTo>
                <a:lnTo>
                  <a:pt x="43199" y="545989"/>
                </a:lnTo>
                <a:lnTo>
                  <a:pt x="66114" y="583846"/>
                </a:lnTo>
                <a:lnTo>
                  <a:pt x="93210" y="618538"/>
                </a:lnTo>
                <a:lnTo>
                  <a:pt x="124155" y="649721"/>
                </a:lnTo>
                <a:lnTo>
                  <a:pt x="158616" y="677052"/>
                </a:lnTo>
                <a:lnTo>
                  <a:pt x="196261" y="700185"/>
                </a:lnTo>
                <a:lnTo>
                  <a:pt x="236757" y="718777"/>
                </a:lnTo>
                <a:lnTo>
                  <a:pt x="279773" y="732483"/>
                </a:lnTo>
                <a:lnTo>
                  <a:pt x="324975" y="740959"/>
                </a:lnTo>
                <a:lnTo>
                  <a:pt x="372032" y="743860"/>
                </a:lnTo>
                <a:lnTo>
                  <a:pt x="418652" y="740960"/>
                </a:lnTo>
                <a:lnTo>
                  <a:pt x="463557" y="732490"/>
                </a:lnTo>
                <a:lnTo>
                  <a:pt x="506397" y="718803"/>
                </a:lnTo>
                <a:lnTo>
                  <a:pt x="546821" y="700247"/>
                </a:lnTo>
                <a:lnTo>
                  <a:pt x="584478" y="677173"/>
                </a:lnTo>
                <a:lnTo>
                  <a:pt x="619018" y="649931"/>
                </a:lnTo>
                <a:lnTo>
                  <a:pt x="650090" y="618871"/>
                </a:lnTo>
                <a:lnTo>
                  <a:pt x="677344" y="584343"/>
                </a:lnTo>
                <a:lnTo>
                  <a:pt x="700428" y="546696"/>
                </a:lnTo>
                <a:lnTo>
                  <a:pt x="718993" y="506282"/>
                </a:lnTo>
                <a:lnTo>
                  <a:pt x="732688" y="463450"/>
                </a:lnTo>
                <a:lnTo>
                  <a:pt x="741162" y="418550"/>
                </a:lnTo>
                <a:lnTo>
                  <a:pt x="744064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68150" y="1355009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369800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lang="ru-RU" dirty="0" smtClean="0"/>
              <a:t>.12.24</a:t>
            </a:r>
            <a:endParaRPr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87" y="720851"/>
            <a:ext cx="531876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188" y="720851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5347" y="1376172"/>
            <a:ext cx="483107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3071" y="1376172"/>
            <a:ext cx="583692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1380" y="1376172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3936491"/>
            <a:ext cx="507492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508" y="3936491"/>
            <a:ext cx="4815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923" y="4328159"/>
            <a:ext cx="486156" cy="6324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4302252"/>
            <a:ext cx="7702296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08" y="4668011"/>
            <a:ext cx="1158240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5963" y="4668011"/>
            <a:ext cx="4815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923" y="5059679"/>
            <a:ext cx="486156" cy="632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08" y="5033771"/>
            <a:ext cx="541020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744" y="5033771"/>
            <a:ext cx="7508748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08" y="5399532"/>
            <a:ext cx="4047744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5467" y="5399532"/>
            <a:ext cx="4815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923" y="5791200"/>
            <a:ext cx="486156" cy="632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108" y="5765291"/>
            <a:ext cx="580643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8368" y="5765291"/>
            <a:ext cx="6495287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8271" y="5765291"/>
            <a:ext cx="48158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7703" y="1085850"/>
            <a:ext cx="8057515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sz="2400" b="1" spc="-15" dirty="0">
                <a:latin typeface="Times New Roman"/>
                <a:cs typeface="Times New Roman"/>
              </a:rPr>
              <a:t>устный счёт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15" dirty="0">
                <a:latin typeface="Times New Roman"/>
                <a:cs typeface="Times New Roman"/>
              </a:rPr>
              <a:t>включением </a:t>
            </a:r>
            <a:r>
              <a:rPr sz="2400" b="1" spc="-20" dirty="0">
                <a:latin typeface="Times New Roman"/>
                <a:cs typeface="Times New Roman"/>
              </a:rPr>
              <a:t>задач, которые </a:t>
            </a:r>
            <a:r>
              <a:rPr sz="2400" b="1" spc="-5" dirty="0">
                <a:latin typeface="Times New Roman"/>
                <a:cs typeface="Times New Roman"/>
              </a:rPr>
              <a:t>решаются </a:t>
            </a:r>
            <a:r>
              <a:rPr sz="2400" b="1" dirty="0">
                <a:latin typeface="Times New Roman"/>
                <a:cs typeface="Times New Roman"/>
              </a:rPr>
              <a:t>с  опорой </a:t>
            </a:r>
            <a:r>
              <a:rPr sz="2400" b="1" spc="-5" dirty="0">
                <a:latin typeface="Times New Roman"/>
                <a:cs typeface="Times New Roman"/>
              </a:rPr>
              <a:t>на их </a:t>
            </a:r>
            <a:r>
              <a:rPr sz="2400" b="1" spc="-10" dirty="0">
                <a:latin typeface="Times New Roman"/>
                <a:cs typeface="Times New Roman"/>
              </a:rPr>
              <a:t>жизненный </a:t>
            </a:r>
            <a:r>
              <a:rPr sz="2400" b="1" spc="-40" dirty="0">
                <a:latin typeface="Times New Roman"/>
                <a:cs typeface="Times New Roman"/>
              </a:rPr>
              <a:t>опыт, </a:t>
            </a:r>
            <a:r>
              <a:rPr sz="2400" b="1" spc="-5" dirty="0">
                <a:latin typeface="Times New Roman"/>
                <a:cs typeface="Times New Roman"/>
              </a:rPr>
              <a:t>на их </a:t>
            </a:r>
            <a:r>
              <a:rPr sz="2400" b="1" spc="-10" dirty="0">
                <a:latin typeface="Times New Roman"/>
                <a:cs typeface="Times New Roman"/>
              </a:rPr>
              <a:t>смекалку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marR="17970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игра на </a:t>
            </a:r>
            <a:r>
              <a:rPr sz="2400" spc="-10" dirty="0">
                <a:latin typeface="Times New Roman"/>
                <a:cs typeface="Times New Roman"/>
              </a:rPr>
              <a:t>исправление </a:t>
            </a:r>
            <a:r>
              <a:rPr sz="2400" spc="-5" dirty="0">
                <a:latin typeface="Times New Roman"/>
                <a:cs typeface="Times New Roman"/>
              </a:rPr>
              <a:t>преднамеренно сделанных </a:t>
            </a:r>
            <a:r>
              <a:rPr sz="2400" dirty="0">
                <a:latin typeface="Times New Roman"/>
                <a:cs typeface="Times New Roman"/>
              </a:rPr>
              <a:t>ошибок в  решении;</a:t>
            </a:r>
            <a:endParaRPr sz="2400">
              <a:latin typeface="Times New Roman"/>
              <a:cs typeface="Times New Roman"/>
            </a:endParaRPr>
          </a:p>
          <a:p>
            <a:pPr marL="355600" marR="635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упражнения на </a:t>
            </a:r>
            <a:r>
              <a:rPr sz="2400" dirty="0">
                <a:latin typeface="Times New Roman"/>
                <a:cs typeface="Times New Roman"/>
              </a:rPr>
              <a:t>восстановление </a:t>
            </a:r>
            <a:r>
              <a:rPr sz="2400" spc="-5" dirty="0">
                <a:latin typeface="Times New Roman"/>
                <a:cs typeface="Times New Roman"/>
              </a:rPr>
              <a:t>частично </a:t>
            </a:r>
            <a:r>
              <a:rPr sz="2400" spc="-10" dirty="0">
                <a:latin typeface="Times New Roman"/>
                <a:cs typeface="Times New Roman"/>
              </a:rPr>
              <a:t>стертых </a:t>
            </a:r>
            <a:r>
              <a:rPr sz="2400" spc="-5" dirty="0">
                <a:latin typeface="Times New Roman"/>
                <a:cs typeface="Times New Roman"/>
              </a:rPr>
              <a:t>записей,  найди </a:t>
            </a:r>
            <a:r>
              <a:rPr sz="2400" dirty="0">
                <a:latin typeface="Times New Roman"/>
                <a:cs typeface="Times New Roman"/>
              </a:rPr>
              <a:t>недостающий </a:t>
            </a:r>
            <a:r>
              <a:rPr sz="2400" spc="-10" dirty="0">
                <a:latin typeface="Times New Roman"/>
                <a:cs typeface="Times New Roman"/>
              </a:rPr>
              <a:t>факт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достоверности;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предлагаю </a:t>
            </a:r>
            <a:r>
              <a:rPr sz="2400" b="1" spc="-5" dirty="0">
                <a:latin typeface="Times New Roman"/>
                <a:cs typeface="Times New Roman"/>
              </a:rPr>
              <a:t>задания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ответы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-5" dirty="0">
                <a:latin typeface="Times New Roman"/>
                <a:cs typeface="Times New Roman"/>
              </a:rPr>
              <a:t>ним, </a:t>
            </a:r>
            <a:r>
              <a:rPr sz="2400" b="1" spc="-10" dirty="0">
                <a:latin typeface="Times New Roman"/>
                <a:cs typeface="Times New Roman"/>
              </a:rPr>
              <a:t>среди </a:t>
            </a:r>
            <a:r>
              <a:rPr sz="2400" b="1" spc="-20" dirty="0">
                <a:latin typeface="Times New Roman"/>
                <a:cs typeface="Times New Roman"/>
              </a:rPr>
              <a:t>которых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есть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123634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как	</a:t>
            </a:r>
            <a:r>
              <a:rPr sz="2400" b="1" spc="-5" dirty="0">
                <a:latin typeface="Times New Roman"/>
                <a:cs typeface="Times New Roman"/>
              </a:rPr>
              <a:t>верные, </a:t>
            </a:r>
            <a:r>
              <a:rPr sz="2400" b="1" spc="5" dirty="0">
                <a:latin typeface="Times New Roman"/>
                <a:cs typeface="Times New Roman"/>
              </a:rPr>
              <a:t>так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неверные.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решаем </a:t>
            </a:r>
            <a:r>
              <a:rPr sz="2400" b="1" spc="-15" dirty="0">
                <a:latin typeface="Times New Roman"/>
                <a:cs typeface="Times New Roman"/>
              </a:rPr>
              <a:t>игровые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занимательные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задачи;</a:t>
            </a:r>
            <a:endParaRPr sz="2400">
              <a:latin typeface="Times New Roman"/>
              <a:cs typeface="Times New Roman"/>
            </a:endParaRPr>
          </a:p>
          <a:p>
            <a:pPr marL="355600" marR="4762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6464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решаем	задания из </a:t>
            </a:r>
            <a:r>
              <a:rPr sz="2400" b="1" spc="-20" dirty="0">
                <a:latin typeface="Times New Roman"/>
                <a:cs typeface="Times New Roman"/>
              </a:rPr>
              <a:t>открытого </a:t>
            </a:r>
            <a:r>
              <a:rPr sz="2400" b="1" spc="-10" dirty="0">
                <a:latin typeface="Times New Roman"/>
                <a:cs typeface="Times New Roman"/>
              </a:rPr>
              <a:t>банка </a:t>
            </a:r>
            <a:r>
              <a:rPr sz="2400" b="1" spc="-5">
                <a:latin typeface="Times New Roman"/>
                <a:cs typeface="Times New Roman"/>
              </a:rPr>
              <a:t>заданий </a:t>
            </a:r>
            <a:r>
              <a:rPr sz="2400" b="1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ГИА;</a:t>
            </a:r>
            <a:endParaRPr sz="2400">
              <a:latin typeface="Times New Roman"/>
              <a:cs typeface="Times New Roman"/>
            </a:endParaRPr>
          </a:p>
          <a:p>
            <a:pPr marL="355600" marR="5340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стремлюсь </a:t>
            </a:r>
            <a:r>
              <a:rPr sz="2400" b="1" spc="-10" dirty="0">
                <a:latin typeface="Times New Roman"/>
                <a:cs typeface="Times New Roman"/>
              </a:rPr>
              <a:t>содержание </a:t>
            </a:r>
            <a:r>
              <a:rPr sz="2400" b="1" spc="-20" dirty="0">
                <a:latin typeface="Times New Roman"/>
                <a:cs typeface="Times New Roman"/>
              </a:rPr>
              <a:t>задачи связать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реальными  </a:t>
            </a:r>
            <a:r>
              <a:rPr sz="2400" b="1" spc="-10" dirty="0">
                <a:latin typeface="Times New Roman"/>
                <a:cs typeface="Times New Roman"/>
              </a:rPr>
              <a:t>повседневными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задачами;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использую </a:t>
            </a:r>
            <a:r>
              <a:rPr sz="2400" b="1" spc="-25" dirty="0">
                <a:latin typeface="Times New Roman"/>
                <a:cs typeface="Times New Roman"/>
              </a:rPr>
              <a:t>метод </a:t>
            </a:r>
            <a:r>
              <a:rPr sz="2400" b="1" spc="-10" dirty="0">
                <a:latin typeface="Times New Roman"/>
                <a:cs typeface="Times New Roman"/>
              </a:rPr>
              <a:t>целенаправленной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ошибки;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401592" cy="11851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1225550" marR="5080" indent="1447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63300"/>
                </a:solidFill>
                <a:latin typeface="Arial"/>
                <a:cs typeface="Arial"/>
              </a:rPr>
              <a:t>Применяю следующие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приёмы  повышения </a:t>
            </a:r>
            <a:r>
              <a:rPr sz="2800" b="1" spc="-25" dirty="0">
                <a:solidFill>
                  <a:srgbClr val="663300"/>
                </a:solidFill>
                <a:latin typeface="Arial"/>
                <a:cs typeface="Arial"/>
              </a:rPr>
              <a:t>мотивации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на</a:t>
            </a:r>
            <a:r>
              <a:rPr sz="2800" b="1" spc="6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663300"/>
                </a:solidFill>
                <a:latin typeface="Arial"/>
                <a:cs typeface="Arial"/>
              </a:rPr>
              <a:t>уроке: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79" y="2868167"/>
            <a:ext cx="531876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79" y="2868167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3183635"/>
            <a:ext cx="486156" cy="63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" y="3157727"/>
            <a:ext cx="744016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0083" y="3157727"/>
            <a:ext cx="48158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3549396"/>
            <a:ext cx="486156" cy="63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3523488"/>
            <a:ext cx="7306056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3889247"/>
            <a:ext cx="8336280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255008"/>
            <a:ext cx="2566416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115" y="4646676"/>
            <a:ext cx="486156" cy="632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" y="4620767"/>
            <a:ext cx="7280148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986528"/>
            <a:ext cx="3104388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4986528"/>
            <a:ext cx="48158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590" y="3233750"/>
            <a:ext cx="82169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привлечение </a:t>
            </a:r>
            <a:r>
              <a:rPr sz="2400" b="1" spc="-10" dirty="0">
                <a:latin typeface="Times New Roman"/>
                <a:cs typeface="Times New Roman"/>
              </a:rPr>
              <a:t>учащихся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-5" dirty="0">
                <a:latin typeface="Times New Roman"/>
                <a:cs typeface="Times New Roman"/>
              </a:rPr>
              <a:t>проектной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деятельности;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51650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применяю исторические </a:t>
            </a:r>
            <a:r>
              <a:rPr sz="2400" b="1" spc="5" dirty="0">
                <a:latin typeface="Times New Roman"/>
                <a:cs typeface="Times New Roman"/>
              </a:rPr>
              <a:t>вставки( </a:t>
            </a:r>
            <a:r>
              <a:rPr sz="2400" b="1" spc="-10" dirty="0">
                <a:latin typeface="Times New Roman"/>
                <a:cs typeface="Times New Roman"/>
              </a:rPr>
              <a:t>ребята </a:t>
            </a:r>
            <a:r>
              <a:rPr sz="2400" b="1" spc="-40" dirty="0">
                <a:latin typeface="Times New Roman"/>
                <a:cs typeface="Times New Roman"/>
              </a:rPr>
              <a:t>готовят  </a:t>
            </a:r>
            <a:r>
              <a:rPr sz="2400" b="1" dirty="0">
                <a:latin typeface="Times New Roman"/>
                <a:cs typeface="Times New Roman"/>
              </a:rPr>
              <a:t>сообщения </a:t>
            </a:r>
            <a:r>
              <a:rPr sz="2400" b="1" spc="-5" dirty="0">
                <a:latin typeface="Times New Roman"/>
                <a:cs typeface="Times New Roman"/>
              </a:rPr>
              <a:t>из </a:t>
            </a:r>
            <a:r>
              <a:rPr sz="2400" b="1" spc="-10" dirty="0">
                <a:latin typeface="Times New Roman"/>
                <a:cs typeface="Times New Roman"/>
              </a:rPr>
              <a:t>истории </a:t>
            </a:r>
            <a:r>
              <a:rPr sz="2400" b="1" spc="-5" dirty="0">
                <a:latin typeface="Times New Roman"/>
                <a:cs typeface="Times New Roman"/>
              </a:rPr>
              <a:t>развития </a:t>
            </a:r>
            <a:r>
              <a:rPr sz="2400" b="1" spc="-20" dirty="0">
                <a:latin typeface="Times New Roman"/>
                <a:cs typeface="Times New Roman"/>
              </a:rPr>
              <a:t>математики, </a:t>
            </a:r>
            <a:r>
              <a:rPr sz="2400" b="1" spc="-5" dirty="0">
                <a:latin typeface="Times New Roman"/>
                <a:cs typeface="Times New Roman"/>
              </a:rPr>
              <a:t>или </a:t>
            </a:r>
            <a:r>
              <a:rPr sz="2400" b="1" spc="-10" dirty="0">
                <a:latin typeface="Times New Roman"/>
                <a:cs typeface="Times New Roman"/>
              </a:rPr>
              <a:t>факты  </a:t>
            </a:r>
            <a:r>
              <a:rPr sz="2400" b="1" spc="-5" dirty="0">
                <a:latin typeface="Times New Roman"/>
                <a:cs typeface="Times New Roman"/>
              </a:rPr>
              <a:t>по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теме</a:t>
            </a:r>
            <a:r>
              <a:rPr sz="2400" b="1" spc="-10" dirty="0">
                <a:latin typeface="Times New Roman"/>
                <a:cs typeface="Times New Roman"/>
              </a:rPr>
              <a:t> урока)	</a:t>
            </a:r>
            <a:r>
              <a:rPr sz="2400" b="1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привлекаю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-5" dirty="0">
                <a:latin typeface="Times New Roman"/>
                <a:cs typeface="Times New Roman"/>
              </a:rPr>
              <a:t>участию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0" dirty="0">
                <a:latin typeface="Times New Roman"/>
                <a:cs typeface="Times New Roman"/>
              </a:rPr>
              <a:t>олимпиадах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конкурсах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различного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уровня.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6593" y="680829"/>
            <a:ext cx="1463012" cy="1319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77110" y="723137"/>
            <a:ext cx="58705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63300"/>
                </a:solidFill>
                <a:latin typeface="Arial"/>
                <a:cs typeface="Arial"/>
              </a:rPr>
              <a:t>Применяю следующие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приёмы  повышения </a:t>
            </a:r>
            <a:r>
              <a:rPr sz="2800" b="1" spc="-25" dirty="0">
                <a:solidFill>
                  <a:srgbClr val="663300"/>
                </a:solidFill>
                <a:latin typeface="Arial"/>
                <a:cs typeface="Arial"/>
              </a:rPr>
              <a:t>мотивации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на</a:t>
            </a:r>
            <a:r>
              <a:rPr sz="2800" b="1" spc="6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663300"/>
                </a:solidFill>
                <a:latin typeface="Arial"/>
                <a:cs typeface="Arial"/>
              </a:rPr>
              <a:t>уроке: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Одним из </a:t>
            </a:r>
            <a:r>
              <a:rPr dirty="0"/>
              <a:t>путей </a:t>
            </a:r>
            <a:r>
              <a:rPr spc="-5" dirty="0"/>
              <a:t>повышения интереса </a:t>
            </a:r>
            <a:r>
              <a:rPr dirty="0"/>
              <a:t>к предмету и</a:t>
            </a:r>
          </a:p>
          <a:p>
            <a:pPr marL="8890" algn="ctr">
              <a:lnSpc>
                <a:spcPct val="100000"/>
              </a:lnSpc>
            </a:pPr>
            <a:r>
              <a:rPr dirty="0"/>
              <a:t>активности обучения </a:t>
            </a:r>
            <a:r>
              <a:rPr spc="-5" dirty="0"/>
              <a:t>является использовании</a:t>
            </a:r>
            <a:r>
              <a:rPr spc="30" dirty="0"/>
              <a:t> </a:t>
            </a:r>
            <a:r>
              <a:rPr spc="-5" dirty="0"/>
              <a:t>эпиграфа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lang="ru-RU" dirty="0" smtClean="0"/>
              <a:t>20</a:t>
            </a:r>
            <a:r>
              <a:rPr lang="ru-RU" dirty="0" smtClean="0"/>
              <a:t>.12.2024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pPr marL="25400">
                <a:lnSpc>
                  <a:spcPts val="1655"/>
                </a:lnSpc>
              </a:pPr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1930"/>
            <a:ext cx="78016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качестве эпиграфов </a:t>
            </a:r>
            <a:r>
              <a:rPr sz="3200" dirty="0">
                <a:latin typeface="Arial"/>
                <a:cs typeface="Arial"/>
              </a:rPr>
              <a:t>к уроку использую  </a:t>
            </a:r>
            <a:r>
              <a:rPr sz="3200" spc="-5" dirty="0">
                <a:latin typeface="Arial"/>
                <a:cs typeface="Arial"/>
              </a:rPr>
              <a:t>цитаты, изречения выдающихся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людей.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1156</Words>
  <Application>Microsoft Office PowerPoint</Application>
  <PresentationFormat>Экран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Приемы мотивации учебной  деятельности</vt:lpstr>
      <vt:lpstr>Слайд 4</vt:lpstr>
      <vt:lpstr>Слайд 5</vt:lpstr>
      <vt:lpstr>Слайд 6</vt:lpstr>
      <vt:lpstr>Применяю следующие приёмы  повышения мотивации на уроке:</vt:lpstr>
      <vt:lpstr>Применяю следующие приёмы  повышения мотивации на уроке:</vt:lpstr>
      <vt:lpstr>Одним из путей повышения интереса к предмету и активности обучения является использовании эпиграфа</vt:lpstr>
      <vt:lpstr>Слайд 10</vt:lpstr>
      <vt:lpstr>Уважаемые коллеги, я предлагаю вашему вниманию  несколько эпиграфов. Подумайте и попробуйте объяснить,  как они могут работать на уроке.</vt:lpstr>
      <vt:lpstr>Слайд 12</vt:lpstr>
      <vt:lpstr>АССОЦИАЦИИ</vt:lpstr>
      <vt:lpstr>Введение математических  терминов</vt:lpstr>
      <vt:lpstr>МАТЕМАТИЧЕСКИЙ РЕБУС</vt:lpstr>
      <vt:lpstr>Прием «Лови Ошибку»</vt:lpstr>
      <vt:lpstr>Прием «Кластер»</vt:lpstr>
      <vt:lpstr>Уравнения</vt:lpstr>
      <vt:lpstr>Продукт, полученный на уроке  в 8 классе</vt:lpstr>
      <vt:lpstr>Софизм</vt:lpstr>
      <vt:lpstr>Слайд 21</vt:lpstr>
      <vt:lpstr>Слайд 22</vt:lpstr>
      <vt:lpstr>Слайд 23</vt:lpstr>
      <vt:lpstr>РЕФЛЕКСИЯ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Natasha</cp:lastModifiedBy>
  <cp:revision>6</cp:revision>
  <dcterms:created xsi:type="dcterms:W3CDTF">2019-06-15T13:39:00Z</dcterms:created>
  <dcterms:modified xsi:type="dcterms:W3CDTF">2024-12-15T13:10:23Z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2019-06-15T00:00:00Z</vt:filetime>
  </property>
</Properties>
</file>